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63" r:id="rId4"/>
    <p:sldId id="389" r:id="rId5"/>
    <p:sldId id="351" r:id="rId6"/>
    <p:sldId id="261" r:id="rId7"/>
    <p:sldId id="415" r:id="rId8"/>
    <p:sldId id="348" r:id="rId9"/>
    <p:sldId id="416" r:id="rId10"/>
    <p:sldId id="417" r:id="rId11"/>
    <p:sldId id="257" r:id="rId12"/>
    <p:sldId id="425" r:id="rId13"/>
    <p:sldId id="435" r:id="rId14"/>
    <p:sldId id="426" r:id="rId15"/>
    <p:sldId id="418" r:id="rId16"/>
    <p:sldId id="259" r:id="rId17"/>
    <p:sldId id="421" r:id="rId18"/>
    <p:sldId id="422" r:id="rId19"/>
    <p:sldId id="420" r:id="rId20"/>
    <p:sldId id="423" r:id="rId21"/>
    <p:sldId id="424" r:id="rId22"/>
    <p:sldId id="427" r:id="rId23"/>
    <p:sldId id="428" r:id="rId24"/>
    <p:sldId id="419" r:id="rId25"/>
    <p:sldId id="429" r:id="rId26"/>
    <p:sldId id="378" r:id="rId27"/>
    <p:sldId id="430" r:id="rId28"/>
    <p:sldId id="296" r:id="rId29"/>
    <p:sldId id="431" r:id="rId30"/>
    <p:sldId id="433" r:id="rId31"/>
    <p:sldId id="434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Inter" panose="020B0604020202020204" charset="0"/>
      <p:regular r:id="rId36"/>
      <p:bold r:id="rId37"/>
    </p:embeddedFont>
    <p:embeddedFont>
      <p:font typeface="Passion One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EE51418D-17AB-454C-AB2A-812C4B5C7E02}">
          <p14:sldIdLst>
            <p14:sldId id="256"/>
            <p14:sldId id="258"/>
            <p14:sldId id="263"/>
            <p14:sldId id="389"/>
            <p14:sldId id="351"/>
            <p14:sldId id="261"/>
            <p14:sldId id="415"/>
            <p14:sldId id="348"/>
            <p14:sldId id="416"/>
            <p14:sldId id="417"/>
            <p14:sldId id="257"/>
            <p14:sldId id="425"/>
            <p14:sldId id="435"/>
            <p14:sldId id="426"/>
            <p14:sldId id="418"/>
            <p14:sldId id="259"/>
            <p14:sldId id="421"/>
            <p14:sldId id="422"/>
            <p14:sldId id="420"/>
            <p14:sldId id="423"/>
            <p14:sldId id="424"/>
            <p14:sldId id="427"/>
            <p14:sldId id="428"/>
            <p14:sldId id="419"/>
            <p14:sldId id="429"/>
            <p14:sldId id="378"/>
            <p14:sldId id="430"/>
            <p14:sldId id="296"/>
            <p14:sldId id="431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EC1F0"/>
    <a:srgbClr val="7CE1CF"/>
    <a:srgbClr val="FFFFFF"/>
    <a:srgbClr val="EBEBFF"/>
    <a:srgbClr val="D5D5FF"/>
    <a:srgbClr val="6E6FFF"/>
    <a:srgbClr val="8585FF"/>
    <a:srgbClr val="B348D4"/>
    <a:srgbClr val="D27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6FB32-F7FC-487B-85AC-C574C193B3DC}">
  <a:tblStyle styleId="{C626FB32-F7FC-487B-85AC-C574C193B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73" autoAdjust="0"/>
  </p:normalViewPr>
  <p:slideViewPr>
    <p:cSldViewPr snapToGrid="0">
      <p:cViewPr varScale="1">
        <p:scale>
          <a:sx n="142" d="100"/>
          <a:sy n="142" d="100"/>
        </p:scale>
        <p:origin x="1173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E320D42-E999-C5D4-D173-EB7E28B9C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B479B7-35B1-F53F-6DEF-BBD881B34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85AF0-E509-4B4F-A3EB-66793A3B56C5}" type="datetimeFigureOut">
              <a:rPr lang="fr-FR" smtClean="0"/>
              <a:t>23/12/2024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567-4F1A-0F64-F99B-6A2D4481C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1014F-83BC-DA7F-C69A-49F5A23F4B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C76FA-848B-4A65-BF1C-8756B59B2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651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E5D2CFB9-6970-2E2E-453E-F7941E65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d838b627_0_25:notes">
            <a:extLst>
              <a:ext uri="{FF2B5EF4-FFF2-40B4-BE49-F238E27FC236}">
                <a16:creationId xmlns:a16="http://schemas.microsoft.com/office/drawing/2014/main" id="{15CBEFA4-2683-A708-B809-9CCE9F51A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d838b627_0_25:notes">
            <a:extLst>
              <a:ext uri="{FF2B5EF4-FFF2-40B4-BE49-F238E27FC236}">
                <a16:creationId xmlns:a16="http://schemas.microsoft.com/office/drawing/2014/main" id="{2677F040-1025-660B-872C-41FB451CF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12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>
          <a:extLst>
            <a:ext uri="{FF2B5EF4-FFF2-40B4-BE49-F238E27FC236}">
              <a16:creationId xmlns:a16="http://schemas.microsoft.com/office/drawing/2014/main" id="{29FFFB7C-0E78-A931-1FFE-9E69EEAE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>
            <a:extLst>
              <a:ext uri="{FF2B5EF4-FFF2-40B4-BE49-F238E27FC236}">
                <a16:creationId xmlns:a16="http://schemas.microsoft.com/office/drawing/2014/main" id="{6AF6FF26-735A-638C-52C1-BA1AD64B9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>
            <a:extLst>
              <a:ext uri="{FF2B5EF4-FFF2-40B4-BE49-F238E27FC236}">
                <a16:creationId xmlns:a16="http://schemas.microsoft.com/office/drawing/2014/main" id="{44395F15-0078-9ACF-597D-9EB09846D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356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>
          <a:extLst>
            <a:ext uri="{FF2B5EF4-FFF2-40B4-BE49-F238E27FC236}">
              <a16:creationId xmlns:a16="http://schemas.microsoft.com/office/drawing/2014/main" id="{82A11681-7BE5-E458-E813-3D16BE42F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>
            <a:extLst>
              <a:ext uri="{FF2B5EF4-FFF2-40B4-BE49-F238E27FC236}">
                <a16:creationId xmlns:a16="http://schemas.microsoft.com/office/drawing/2014/main" id="{55674AE9-BED9-4788-0D2B-CE38808C0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>
            <a:extLst>
              <a:ext uri="{FF2B5EF4-FFF2-40B4-BE49-F238E27FC236}">
                <a16:creationId xmlns:a16="http://schemas.microsoft.com/office/drawing/2014/main" id="{6DB315B3-C7DB-AC75-F5C7-0EE8468B0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55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59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>
          <a:extLst>
            <a:ext uri="{FF2B5EF4-FFF2-40B4-BE49-F238E27FC236}">
              <a16:creationId xmlns:a16="http://schemas.microsoft.com/office/drawing/2014/main" id="{3AD90A33-F9C1-34CF-094D-36D6C38C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>
            <a:extLst>
              <a:ext uri="{FF2B5EF4-FFF2-40B4-BE49-F238E27FC236}">
                <a16:creationId xmlns:a16="http://schemas.microsoft.com/office/drawing/2014/main" id="{28C9DE30-40AE-7717-0EA0-E724204C4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>
            <a:extLst>
              <a:ext uri="{FF2B5EF4-FFF2-40B4-BE49-F238E27FC236}">
                <a16:creationId xmlns:a16="http://schemas.microsoft.com/office/drawing/2014/main" id="{9EF3BF1E-EC47-0442-B616-EA22138D0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20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1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ED2E-00E4-B53B-9D87-3F99F208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7CBAA3-5E7E-3FC4-FB2C-153B24122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D3A5BC-A3EC-73B7-460F-7798E26DE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536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6EB97-442F-86B3-8FCF-C13A5B051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72989B-F970-43A4-7196-7457AB6B0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E7CE05-CDC5-1525-9DA3-90472E31B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90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rgbClr val="B348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rgbClr val="B348D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633828-791C-CC24-F29E-6C724ADE5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79AAF9-3231-9674-DA27-03601FCCB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1626298" y="2598094"/>
            <a:ext cx="3114423" cy="3114423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191750" y="-13688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9972" y="7434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2700000">
            <a:off x="4446660" y="2041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700000">
            <a:off x="8603477" y="25031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2700000">
            <a:off x="2404760" y="47616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2700000">
            <a:off x="6853619" y="46324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848072" y="43967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150500" cy="13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51900" y="3080475"/>
            <a:ext cx="3124800" cy="69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8099101-A45A-F0CA-24ED-626B78494F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35CD95-ABF5-EF14-0CAF-749A55E80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7869273" y="-1426102"/>
            <a:ext cx="2352930" cy="235293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 rot="-5400000">
            <a:off x="-659310" y="4179469"/>
            <a:ext cx="1686418" cy="729495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4"/>
          <p:cNvGrpSpPr/>
          <p:nvPr/>
        </p:nvGrpSpPr>
        <p:grpSpPr>
          <a:xfrm>
            <a:off x="7522021" y="-362459"/>
            <a:ext cx="901968" cy="901968"/>
            <a:chOff x="1350404" y="-3124999"/>
            <a:chExt cx="1570279" cy="1570279"/>
          </a:xfrm>
        </p:grpSpPr>
        <p:sp>
          <p:nvSpPr>
            <p:cNvPr id="42" name="Google Shape;42;p4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/>
          <p:nvPr/>
        </p:nvSpPr>
        <p:spPr>
          <a:xfrm rot="-2700000">
            <a:off x="222460" y="19835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2700000">
            <a:off x="2415394" y="48410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 rot="-2700000">
            <a:off x="4455852" y="1388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15272" y="2681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-2700000">
            <a:off x="8781469" y="21161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2ECFF8E-EA72-8429-624C-76373A887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359956-1E23-2FC3-4878-0C4763C4E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D2C48B-8BB3-6D22-B697-037CF1885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802C9D-2794-FD88-7A9A-CE88E6D2E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EC1D82-9254-CFAA-1869-0CF600C7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DB4FA-20CA-9A73-958E-D39215C6FE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B47C9C-94AE-BE86-0D4B-F4ADD7C41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F17A6-C276-3098-EF02-7766BC66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9EC991-24C2-2EEE-5965-1AF809B24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D3B419-7613-BB5C-4E32-D614F14B10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8F2400-983D-759B-92A3-868444B3BC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88E49A-AD25-9AF2-EA96-6CD0406FA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0D40D3F-D04C-828D-8756-0907EF5CD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546828-7064-BB73-A298-68B12C6D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65" r:id="rId5"/>
    <p:sldLayoutId id="2147483668" r:id="rId6"/>
    <p:sldLayoutId id="2147483669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slide" Target="slide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slide" Target="slide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3.jp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Soutenance 7</a:t>
            </a:r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261937" y="3547500"/>
            <a:ext cx="4537623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Projet 7 : </a:t>
            </a:r>
            <a:r>
              <a:rPr lang="fr-FR" dirty="0">
                <a:solidFill>
                  <a:schemeClr val="bg1"/>
                </a:solidFill>
              </a:rPr>
              <a:t>Anticiper les Bad Buzz grâce  à l’IA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 idx="2"/>
          </p:nvPr>
        </p:nvSpPr>
        <p:spPr>
          <a:xfrm>
            <a:off x="6197600" y="552675"/>
            <a:ext cx="2470268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date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0179;p65">
            <a:extLst>
              <a:ext uri="{FF2B5EF4-FFF2-40B4-BE49-F238E27FC236}">
                <a16:creationId xmlns:a16="http://schemas.microsoft.com/office/drawing/2014/main" id="{408B4890-0C7D-94AD-1BC1-65502B52FC87}"/>
              </a:ext>
            </a:extLst>
          </p:cNvPr>
          <p:cNvGrpSpPr/>
          <p:nvPr/>
        </p:nvGrpSpPr>
        <p:grpSpPr>
          <a:xfrm>
            <a:off x="4158514" y="4297865"/>
            <a:ext cx="774341" cy="566787"/>
            <a:chOff x="5733194" y="2431718"/>
            <a:chExt cx="446826" cy="327059"/>
          </a:xfrm>
          <a:solidFill>
            <a:srgbClr val="FFC000"/>
          </a:solidFill>
        </p:grpSpPr>
        <p:sp>
          <p:nvSpPr>
            <p:cNvPr id="3" name="Google Shape;10180;p65">
              <a:extLst>
                <a:ext uri="{FF2B5EF4-FFF2-40B4-BE49-F238E27FC236}">
                  <a16:creationId xmlns:a16="http://schemas.microsoft.com/office/drawing/2014/main" id="{F1BC62E1-89B2-BAE8-02B0-6CC174B70056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81;p65">
              <a:extLst>
                <a:ext uri="{FF2B5EF4-FFF2-40B4-BE49-F238E27FC236}">
                  <a16:creationId xmlns:a16="http://schemas.microsoft.com/office/drawing/2014/main" id="{B926F445-5D7C-13E6-DA83-290B1F03194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182;p65">
              <a:extLst>
                <a:ext uri="{FF2B5EF4-FFF2-40B4-BE49-F238E27FC236}">
                  <a16:creationId xmlns:a16="http://schemas.microsoft.com/office/drawing/2014/main" id="{F9676D2A-54D6-0D65-8CD7-60FDCCFC0027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7285A-C2BE-5E64-8B33-59FDB9DD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2B1EF5A-C64D-0F1E-3266-7B38E9C8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51611"/>
            <a:ext cx="3808476" cy="227582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974C13-27F8-0E50-BC11-1570AF8CC5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10</a:t>
            </a:fld>
            <a:r>
              <a:rPr lang="fr-FR" dirty="0"/>
              <a:t>/26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83A7BF4-46F7-6D8C-5960-A0D832ACED0D}"/>
              </a:ext>
            </a:extLst>
          </p:cNvPr>
          <p:cNvSpPr/>
          <p:nvPr/>
        </p:nvSpPr>
        <p:spPr>
          <a:xfrm>
            <a:off x="1295788" y="1221371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1347C24B-EEFF-C798-BC30-73F7310F7839}"/>
              </a:ext>
            </a:extLst>
          </p:cNvPr>
          <p:cNvSpPr txBox="1">
            <a:spLocks/>
          </p:cNvSpPr>
          <p:nvPr/>
        </p:nvSpPr>
        <p:spPr>
          <a:xfrm>
            <a:off x="1554959" y="1067484"/>
            <a:ext cx="6515392" cy="38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Approche BERT</a:t>
            </a:r>
          </a:p>
          <a:p>
            <a:pPr marL="0" lvl="0" indent="0"/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9" name="Google Shape;658;p38">
            <a:extLst>
              <a:ext uri="{FF2B5EF4-FFF2-40B4-BE49-F238E27FC236}">
                <a16:creationId xmlns:a16="http://schemas.microsoft.com/office/drawing/2014/main" id="{73FABDD0-BA4B-77A6-BB69-74D189544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05. </a:t>
            </a:r>
            <a:r>
              <a:rPr lang="fr-FR" sz="2800" dirty="0"/>
              <a:t>Résultats et comparaison</a:t>
            </a:r>
            <a:endParaRPr sz="2800" dirty="0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97502955-61FF-356B-D462-F1F2644156D8}"/>
              </a:ext>
            </a:extLst>
          </p:cNvPr>
          <p:cNvSpPr txBox="1">
            <a:spLocks/>
          </p:cNvSpPr>
          <p:nvPr/>
        </p:nvSpPr>
        <p:spPr>
          <a:xfrm>
            <a:off x="1614173" y="1564776"/>
            <a:ext cx="3240215" cy="132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sz="1200" dirty="0"/>
              <a:t>Version du texte : Stémmatisé</a:t>
            </a:r>
          </a:p>
          <a:p>
            <a:pPr marL="285750" lvl="0" indent="-285750">
              <a:buFontTx/>
              <a:buChar char="-"/>
            </a:pPr>
            <a:endParaRPr lang="fr-FR" sz="1200" dirty="0"/>
          </a:p>
          <a:p>
            <a:pPr marL="0" lvl="0" indent="0"/>
            <a:endParaRPr lang="fr-FR" sz="1200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Modèle : BERT Fine-tuning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E7E6E0-9ADD-D37D-2E00-10E8ED79E16C}"/>
              </a:ext>
            </a:extLst>
          </p:cNvPr>
          <p:cNvSpPr/>
          <p:nvPr/>
        </p:nvSpPr>
        <p:spPr>
          <a:xfrm>
            <a:off x="2639497" y="2303722"/>
            <a:ext cx="1282798" cy="218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791BB35-C15B-8EA5-2D7F-90D66E2D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546" y="1333593"/>
            <a:ext cx="3898930" cy="29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06. </a:t>
            </a:r>
            <a:r>
              <a:rPr lang="fr-FR" sz="2800" dirty="0"/>
              <a:t>Suivi avec MLOps</a:t>
            </a:r>
            <a:br>
              <a:rPr lang="fr-FR" sz="2800" dirty="0"/>
            </a:br>
            <a:endParaRPr sz="2800" dirty="0"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8594454" y="43967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/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/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1227;p51">
            <a:extLst>
              <a:ext uri="{FF2B5EF4-FFF2-40B4-BE49-F238E27FC236}">
                <a16:creationId xmlns:a16="http://schemas.microsoft.com/office/drawing/2014/main" id="{E42C1751-DF84-14C3-BB9E-F7FAE79C45EE}"/>
              </a:ext>
            </a:extLst>
          </p:cNvPr>
          <p:cNvGrpSpPr/>
          <p:nvPr/>
        </p:nvGrpSpPr>
        <p:grpSpPr>
          <a:xfrm>
            <a:off x="7163905" y="2667504"/>
            <a:ext cx="838357" cy="705461"/>
            <a:chOff x="2389542" y="1660747"/>
            <a:chExt cx="1263441" cy="1063161"/>
          </a:xfrm>
        </p:grpSpPr>
        <p:sp>
          <p:nvSpPr>
            <p:cNvPr id="7" name="Google Shape;1228;p51">
              <a:extLst>
                <a:ext uri="{FF2B5EF4-FFF2-40B4-BE49-F238E27FC236}">
                  <a16:creationId xmlns:a16="http://schemas.microsoft.com/office/drawing/2014/main" id="{086A3A32-A6BD-C6D4-9F2D-6835B09BC1C4}"/>
                </a:ext>
              </a:extLst>
            </p:cNvPr>
            <p:cNvSpPr/>
            <p:nvPr/>
          </p:nvSpPr>
          <p:spPr>
            <a:xfrm>
              <a:off x="2471068" y="2534232"/>
              <a:ext cx="622684" cy="55290"/>
            </a:xfrm>
            <a:custGeom>
              <a:avLst/>
              <a:gdLst/>
              <a:ahLst/>
              <a:cxnLst/>
              <a:rect l="l" t="t" r="r" b="b"/>
              <a:pathLst>
                <a:path w="1500444" h="133230" extrusionOk="0">
                  <a:moveTo>
                    <a:pt x="1433918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433829" y="0"/>
                  </a:lnTo>
                  <a:cubicBezTo>
                    <a:pt x="1470610" y="0"/>
                    <a:pt x="1500444" y="29834"/>
                    <a:pt x="1500444" y="66615"/>
                  </a:cubicBezTo>
                  <a:lnTo>
                    <a:pt x="1500444" y="66615"/>
                  </a:lnTo>
                  <a:cubicBezTo>
                    <a:pt x="1500533" y="103396"/>
                    <a:pt x="1470699" y="133230"/>
                    <a:pt x="1433918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29;p51">
              <a:extLst>
                <a:ext uri="{FF2B5EF4-FFF2-40B4-BE49-F238E27FC236}">
                  <a16:creationId xmlns:a16="http://schemas.microsoft.com/office/drawing/2014/main" id="{2B5A1B51-02E7-70A9-6364-E148BFA39247}"/>
                </a:ext>
              </a:extLst>
            </p:cNvPr>
            <p:cNvSpPr/>
            <p:nvPr/>
          </p:nvSpPr>
          <p:spPr>
            <a:xfrm>
              <a:off x="2872754" y="2534232"/>
              <a:ext cx="576264" cy="55290"/>
            </a:xfrm>
            <a:custGeom>
              <a:avLst/>
              <a:gdLst/>
              <a:ahLst/>
              <a:cxnLst/>
              <a:rect l="l" t="t" r="r" b="b"/>
              <a:pathLst>
                <a:path w="1388588" h="133230" extrusionOk="0">
                  <a:moveTo>
                    <a:pt x="1321973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1973" y="0"/>
                  </a:lnTo>
                  <a:cubicBezTo>
                    <a:pt x="1358754" y="0"/>
                    <a:pt x="1388588" y="29834"/>
                    <a:pt x="1388588" y="66615"/>
                  </a:cubicBezTo>
                  <a:lnTo>
                    <a:pt x="1388588" y="66615"/>
                  </a:lnTo>
                  <a:cubicBezTo>
                    <a:pt x="1388588" y="103396"/>
                    <a:pt x="1358754" y="133230"/>
                    <a:pt x="1321973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30;p51">
              <a:extLst>
                <a:ext uri="{FF2B5EF4-FFF2-40B4-BE49-F238E27FC236}">
                  <a16:creationId xmlns:a16="http://schemas.microsoft.com/office/drawing/2014/main" id="{D8DD41BE-9FA2-80E8-545B-9D595BAAEC11}"/>
                </a:ext>
              </a:extLst>
            </p:cNvPr>
            <p:cNvSpPr/>
            <p:nvPr/>
          </p:nvSpPr>
          <p:spPr>
            <a:xfrm>
              <a:off x="2471068" y="2386841"/>
              <a:ext cx="736000" cy="55290"/>
            </a:xfrm>
            <a:custGeom>
              <a:avLst/>
              <a:gdLst/>
              <a:ahLst/>
              <a:cxnLst/>
              <a:rect l="l" t="t" r="r" b="b"/>
              <a:pathLst>
                <a:path w="1773495" h="133230" extrusionOk="0">
                  <a:moveTo>
                    <a:pt x="1706969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706880" y="0"/>
                  </a:lnTo>
                  <a:cubicBezTo>
                    <a:pt x="1743661" y="0"/>
                    <a:pt x="1773495" y="29834"/>
                    <a:pt x="1773495" y="66615"/>
                  </a:cubicBezTo>
                  <a:lnTo>
                    <a:pt x="1773495" y="66615"/>
                  </a:lnTo>
                  <a:cubicBezTo>
                    <a:pt x="1773585" y="103396"/>
                    <a:pt x="1743750" y="133230"/>
                    <a:pt x="1706969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31;p51">
              <a:extLst>
                <a:ext uri="{FF2B5EF4-FFF2-40B4-BE49-F238E27FC236}">
                  <a16:creationId xmlns:a16="http://schemas.microsoft.com/office/drawing/2014/main" id="{09CBB5A0-2644-D345-0F6C-3A97B40BE842}"/>
                </a:ext>
              </a:extLst>
            </p:cNvPr>
            <p:cNvSpPr/>
            <p:nvPr/>
          </p:nvSpPr>
          <p:spPr>
            <a:xfrm>
              <a:off x="3020957" y="2386841"/>
              <a:ext cx="280186" cy="55290"/>
            </a:xfrm>
            <a:custGeom>
              <a:avLst/>
              <a:gdLst/>
              <a:ahLst/>
              <a:cxnLst/>
              <a:rect l="l" t="t" r="r" b="b"/>
              <a:pathLst>
                <a:path w="675146" h="133230" extrusionOk="0">
                  <a:moveTo>
                    <a:pt x="608531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08531" y="0"/>
                  </a:lnTo>
                  <a:cubicBezTo>
                    <a:pt x="645312" y="0"/>
                    <a:pt x="675146" y="29834"/>
                    <a:pt x="675146" y="66615"/>
                  </a:cubicBezTo>
                  <a:lnTo>
                    <a:pt x="675146" y="66615"/>
                  </a:lnTo>
                  <a:cubicBezTo>
                    <a:pt x="675146" y="103396"/>
                    <a:pt x="645312" y="133230"/>
                    <a:pt x="608531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51">
              <a:extLst>
                <a:ext uri="{FF2B5EF4-FFF2-40B4-BE49-F238E27FC236}">
                  <a16:creationId xmlns:a16="http://schemas.microsoft.com/office/drawing/2014/main" id="{BBBB379B-2663-430E-4997-F86756969D8C}"/>
                </a:ext>
              </a:extLst>
            </p:cNvPr>
            <p:cNvSpPr/>
            <p:nvPr/>
          </p:nvSpPr>
          <p:spPr>
            <a:xfrm>
              <a:off x="2471068" y="2250311"/>
              <a:ext cx="940901" cy="55290"/>
            </a:xfrm>
            <a:custGeom>
              <a:avLst/>
              <a:gdLst/>
              <a:ahLst/>
              <a:cxnLst/>
              <a:rect l="l" t="t" r="r" b="b"/>
              <a:pathLst>
                <a:path w="2267231" h="133230" extrusionOk="0">
                  <a:moveTo>
                    <a:pt x="2200616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2200616" y="0"/>
                  </a:lnTo>
                  <a:cubicBezTo>
                    <a:pt x="2237397" y="0"/>
                    <a:pt x="2267231" y="29834"/>
                    <a:pt x="2267231" y="66615"/>
                  </a:cubicBezTo>
                  <a:lnTo>
                    <a:pt x="2267231" y="66615"/>
                  </a:lnTo>
                  <a:cubicBezTo>
                    <a:pt x="2267231" y="103396"/>
                    <a:pt x="2237397" y="133230"/>
                    <a:pt x="2200616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3;p51">
              <a:extLst>
                <a:ext uri="{FF2B5EF4-FFF2-40B4-BE49-F238E27FC236}">
                  <a16:creationId xmlns:a16="http://schemas.microsoft.com/office/drawing/2014/main" id="{751E494C-2ECB-4770-C10F-8EBB18DA141D}"/>
                </a:ext>
              </a:extLst>
            </p:cNvPr>
            <p:cNvSpPr/>
            <p:nvPr/>
          </p:nvSpPr>
          <p:spPr>
            <a:xfrm>
              <a:off x="2988894" y="2250311"/>
              <a:ext cx="487341" cy="55290"/>
            </a:xfrm>
            <a:custGeom>
              <a:avLst/>
              <a:gdLst/>
              <a:ahLst/>
              <a:cxnLst/>
              <a:rect l="l" t="t" r="r" b="b"/>
              <a:pathLst>
                <a:path w="1174315" h="133230" extrusionOk="0">
                  <a:moveTo>
                    <a:pt x="1107700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107700" y="0"/>
                  </a:lnTo>
                  <a:cubicBezTo>
                    <a:pt x="1144481" y="0"/>
                    <a:pt x="1174315" y="29834"/>
                    <a:pt x="1174315" y="66615"/>
                  </a:cubicBezTo>
                  <a:lnTo>
                    <a:pt x="1174315" y="66615"/>
                  </a:lnTo>
                  <a:cubicBezTo>
                    <a:pt x="1174315" y="103396"/>
                    <a:pt x="1144481" y="133230"/>
                    <a:pt x="1107700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4;p51">
              <a:extLst>
                <a:ext uri="{FF2B5EF4-FFF2-40B4-BE49-F238E27FC236}">
                  <a16:creationId xmlns:a16="http://schemas.microsoft.com/office/drawing/2014/main" id="{980B4E59-635E-7A8E-1C95-D37C2681BAAC}"/>
                </a:ext>
              </a:extLst>
            </p:cNvPr>
            <p:cNvSpPr/>
            <p:nvPr/>
          </p:nvSpPr>
          <p:spPr>
            <a:xfrm>
              <a:off x="2471068" y="2102920"/>
              <a:ext cx="429389" cy="55290"/>
            </a:xfrm>
            <a:custGeom>
              <a:avLst/>
              <a:gdLst/>
              <a:ahLst/>
              <a:cxnLst/>
              <a:rect l="l" t="t" r="r" b="b"/>
              <a:pathLst>
                <a:path w="1034672" h="133230" extrusionOk="0">
                  <a:moveTo>
                    <a:pt x="968057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968057" y="0"/>
                  </a:lnTo>
                  <a:cubicBezTo>
                    <a:pt x="1004838" y="0"/>
                    <a:pt x="1034672" y="29834"/>
                    <a:pt x="1034672" y="66615"/>
                  </a:cubicBezTo>
                  <a:lnTo>
                    <a:pt x="1034672" y="66615"/>
                  </a:lnTo>
                  <a:cubicBezTo>
                    <a:pt x="1034672" y="103396"/>
                    <a:pt x="1004838" y="133230"/>
                    <a:pt x="968057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35;p51">
              <a:extLst>
                <a:ext uri="{FF2B5EF4-FFF2-40B4-BE49-F238E27FC236}">
                  <a16:creationId xmlns:a16="http://schemas.microsoft.com/office/drawing/2014/main" id="{CB28DBA8-5BAF-3CB4-E8DD-96DB9E59212A}"/>
                </a:ext>
              </a:extLst>
            </p:cNvPr>
            <p:cNvSpPr/>
            <p:nvPr/>
          </p:nvSpPr>
          <p:spPr>
            <a:xfrm>
              <a:off x="2727764" y="2102920"/>
              <a:ext cx="172561" cy="55290"/>
            </a:xfrm>
            <a:custGeom>
              <a:avLst/>
              <a:gdLst/>
              <a:ahLst/>
              <a:cxnLst/>
              <a:rect l="l" t="t" r="r" b="b"/>
              <a:pathLst>
                <a:path w="415810" h="133230" extrusionOk="0">
                  <a:moveTo>
                    <a:pt x="349195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349195" y="0"/>
                  </a:lnTo>
                  <a:cubicBezTo>
                    <a:pt x="385976" y="0"/>
                    <a:pt x="415810" y="29834"/>
                    <a:pt x="415810" y="66615"/>
                  </a:cubicBezTo>
                  <a:lnTo>
                    <a:pt x="415810" y="66615"/>
                  </a:lnTo>
                  <a:cubicBezTo>
                    <a:pt x="415810" y="103396"/>
                    <a:pt x="385976" y="133230"/>
                    <a:pt x="349195" y="133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36;p51">
              <a:extLst>
                <a:ext uri="{FF2B5EF4-FFF2-40B4-BE49-F238E27FC236}">
                  <a16:creationId xmlns:a16="http://schemas.microsoft.com/office/drawing/2014/main" id="{DC7D90D7-1158-C935-BBA9-01DE78BFA34E}"/>
                </a:ext>
              </a:extLst>
            </p:cNvPr>
            <p:cNvSpPr/>
            <p:nvPr/>
          </p:nvSpPr>
          <p:spPr>
            <a:xfrm>
              <a:off x="2471068" y="1966389"/>
              <a:ext cx="655060" cy="55290"/>
            </a:xfrm>
            <a:custGeom>
              <a:avLst/>
              <a:gdLst/>
              <a:ahLst/>
              <a:cxnLst/>
              <a:rect l="l" t="t" r="r" b="b"/>
              <a:pathLst>
                <a:path w="1578458" h="133230" extrusionOk="0">
                  <a:moveTo>
                    <a:pt x="1511844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511844" y="0"/>
                  </a:lnTo>
                  <a:cubicBezTo>
                    <a:pt x="1548625" y="0"/>
                    <a:pt x="1578459" y="29834"/>
                    <a:pt x="1578459" y="66615"/>
                  </a:cubicBezTo>
                  <a:lnTo>
                    <a:pt x="1578459" y="66615"/>
                  </a:lnTo>
                  <a:cubicBezTo>
                    <a:pt x="1578548" y="103396"/>
                    <a:pt x="1548714" y="133230"/>
                    <a:pt x="1511844" y="13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37;p51">
              <a:extLst>
                <a:ext uri="{FF2B5EF4-FFF2-40B4-BE49-F238E27FC236}">
                  <a16:creationId xmlns:a16="http://schemas.microsoft.com/office/drawing/2014/main" id="{21CEC08F-1113-8275-886B-2328E8BF8429}"/>
                </a:ext>
              </a:extLst>
            </p:cNvPr>
            <p:cNvSpPr/>
            <p:nvPr/>
          </p:nvSpPr>
          <p:spPr>
            <a:xfrm>
              <a:off x="2880364" y="1966389"/>
              <a:ext cx="579036" cy="55290"/>
            </a:xfrm>
            <a:custGeom>
              <a:avLst/>
              <a:gdLst/>
              <a:ahLst/>
              <a:cxnLst/>
              <a:rect l="l" t="t" r="r" b="b"/>
              <a:pathLst>
                <a:path w="1395267" h="133230" extrusionOk="0">
                  <a:moveTo>
                    <a:pt x="1328652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1328652" y="0"/>
                  </a:lnTo>
                  <a:cubicBezTo>
                    <a:pt x="1365433" y="0"/>
                    <a:pt x="1395268" y="29834"/>
                    <a:pt x="1395268" y="66615"/>
                  </a:cubicBezTo>
                  <a:lnTo>
                    <a:pt x="1395268" y="66615"/>
                  </a:lnTo>
                  <a:cubicBezTo>
                    <a:pt x="1395356" y="103396"/>
                    <a:pt x="1365522" y="133230"/>
                    <a:pt x="1328652" y="133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38;p51">
              <a:extLst>
                <a:ext uri="{FF2B5EF4-FFF2-40B4-BE49-F238E27FC236}">
                  <a16:creationId xmlns:a16="http://schemas.microsoft.com/office/drawing/2014/main" id="{BEBCFB4C-2A6A-66B5-07EA-04EE4B0BA75B}"/>
                </a:ext>
              </a:extLst>
            </p:cNvPr>
            <p:cNvSpPr/>
            <p:nvPr/>
          </p:nvSpPr>
          <p:spPr>
            <a:xfrm>
              <a:off x="2471068" y="1818961"/>
              <a:ext cx="707172" cy="55290"/>
            </a:xfrm>
            <a:custGeom>
              <a:avLst/>
              <a:gdLst/>
              <a:ahLst/>
              <a:cxnLst/>
              <a:rect l="l" t="t" r="r" b="b"/>
              <a:pathLst>
                <a:path w="1704030" h="133230" extrusionOk="0">
                  <a:moveTo>
                    <a:pt x="1637415" y="133230"/>
                  </a:moveTo>
                  <a:lnTo>
                    <a:pt x="66615" y="133230"/>
                  </a:lnTo>
                  <a:cubicBezTo>
                    <a:pt x="29834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4" y="0"/>
                    <a:pt x="66615" y="0"/>
                  </a:cubicBezTo>
                  <a:lnTo>
                    <a:pt x="1637415" y="0"/>
                  </a:lnTo>
                  <a:cubicBezTo>
                    <a:pt x="1674196" y="0"/>
                    <a:pt x="1704030" y="29834"/>
                    <a:pt x="1704030" y="66615"/>
                  </a:cubicBezTo>
                  <a:lnTo>
                    <a:pt x="1704030" y="66615"/>
                  </a:lnTo>
                  <a:cubicBezTo>
                    <a:pt x="1704030" y="103396"/>
                    <a:pt x="1674196" y="133230"/>
                    <a:pt x="1637415" y="133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39;p51">
              <a:extLst>
                <a:ext uri="{FF2B5EF4-FFF2-40B4-BE49-F238E27FC236}">
                  <a16:creationId xmlns:a16="http://schemas.microsoft.com/office/drawing/2014/main" id="{26AC22D8-B8ED-9DE7-C01E-02F8F350CFB3}"/>
                </a:ext>
              </a:extLst>
            </p:cNvPr>
            <p:cNvSpPr/>
            <p:nvPr/>
          </p:nvSpPr>
          <p:spPr>
            <a:xfrm>
              <a:off x="2970424" y="1818961"/>
              <a:ext cx="311786" cy="55290"/>
            </a:xfrm>
            <a:custGeom>
              <a:avLst/>
              <a:gdLst/>
              <a:ahLst/>
              <a:cxnLst/>
              <a:rect l="l" t="t" r="r" b="b"/>
              <a:pathLst>
                <a:path w="751291" h="133230" extrusionOk="0">
                  <a:moveTo>
                    <a:pt x="684676" y="133230"/>
                  </a:moveTo>
                  <a:lnTo>
                    <a:pt x="66616" y="133230"/>
                  </a:lnTo>
                  <a:cubicBezTo>
                    <a:pt x="29835" y="133230"/>
                    <a:pt x="0" y="103396"/>
                    <a:pt x="0" y="66615"/>
                  </a:cubicBezTo>
                  <a:lnTo>
                    <a:pt x="0" y="66615"/>
                  </a:lnTo>
                  <a:cubicBezTo>
                    <a:pt x="0" y="29834"/>
                    <a:pt x="29835" y="0"/>
                    <a:pt x="66616" y="0"/>
                  </a:cubicBezTo>
                  <a:lnTo>
                    <a:pt x="684676" y="0"/>
                  </a:lnTo>
                  <a:cubicBezTo>
                    <a:pt x="721457" y="0"/>
                    <a:pt x="751291" y="29834"/>
                    <a:pt x="751291" y="66615"/>
                  </a:cubicBezTo>
                  <a:lnTo>
                    <a:pt x="751291" y="66615"/>
                  </a:lnTo>
                  <a:cubicBezTo>
                    <a:pt x="751291" y="103396"/>
                    <a:pt x="721457" y="133230"/>
                    <a:pt x="684676" y="133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40;p51">
              <a:extLst>
                <a:ext uri="{FF2B5EF4-FFF2-40B4-BE49-F238E27FC236}">
                  <a16:creationId xmlns:a16="http://schemas.microsoft.com/office/drawing/2014/main" id="{74E008ED-750E-8E40-7CB2-3E944019B568}"/>
                </a:ext>
              </a:extLst>
            </p:cNvPr>
            <p:cNvGrpSpPr/>
            <p:nvPr/>
          </p:nvGrpSpPr>
          <p:grpSpPr>
            <a:xfrm>
              <a:off x="2471118" y="1818968"/>
              <a:ext cx="1099775" cy="55264"/>
              <a:chOff x="4009734" y="580934"/>
              <a:chExt cx="2651337" cy="133230"/>
            </a:xfrm>
          </p:grpSpPr>
          <p:sp>
            <p:nvSpPr>
              <p:cNvPr id="49" name="Google Shape;1241;p51">
                <a:extLst>
                  <a:ext uri="{FF2B5EF4-FFF2-40B4-BE49-F238E27FC236}">
                    <a16:creationId xmlns:a16="http://schemas.microsoft.com/office/drawing/2014/main" id="{E89793AE-30C2-D18A-E5C5-B47A1A0078B9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242;p51">
                <a:extLst>
                  <a:ext uri="{FF2B5EF4-FFF2-40B4-BE49-F238E27FC236}">
                    <a16:creationId xmlns:a16="http://schemas.microsoft.com/office/drawing/2014/main" id="{1836558B-C7C9-DDB7-7010-6635A7FD8072}"/>
                  </a:ext>
                </a:extLst>
              </p:cNvPr>
              <p:cNvSpPr/>
              <p:nvPr/>
            </p:nvSpPr>
            <p:spPr>
              <a:xfrm>
                <a:off x="4009734" y="580934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243;p51">
              <a:extLst>
                <a:ext uri="{FF2B5EF4-FFF2-40B4-BE49-F238E27FC236}">
                  <a16:creationId xmlns:a16="http://schemas.microsoft.com/office/drawing/2014/main" id="{8AD5E113-E4DF-D747-AFB2-AF38B7F60D21}"/>
                </a:ext>
              </a:extLst>
            </p:cNvPr>
            <p:cNvGrpSpPr/>
            <p:nvPr/>
          </p:nvGrpSpPr>
          <p:grpSpPr>
            <a:xfrm>
              <a:off x="2471118" y="2534259"/>
              <a:ext cx="1099775" cy="55264"/>
              <a:chOff x="4009734" y="2305358"/>
              <a:chExt cx="2651337" cy="133230"/>
            </a:xfrm>
          </p:grpSpPr>
          <p:sp>
            <p:nvSpPr>
              <p:cNvPr id="47" name="Google Shape;1244;p51">
                <a:extLst>
                  <a:ext uri="{FF2B5EF4-FFF2-40B4-BE49-F238E27FC236}">
                    <a16:creationId xmlns:a16="http://schemas.microsoft.com/office/drawing/2014/main" id="{3E869724-FC4C-0EA8-9884-DAD96520BDC9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245;p51">
                <a:extLst>
                  <a:ext uri="{FF2B5EF4-FFF2-40B4-BE49-F238E27FC236}">
                    <a16:creationId xmlns:a16="http://schemas.microsoft.com/office/drawing/2014/main" id="{8900DF33-A918-E3D8-EA79-B43FA4FECF64}"/>
                  </a:ext>
                </a:extLst>
              </p:cNvPr>
              <p:cNvSpPr/>
              <p:nvPr/>
            </p:nvSpPr>
            <p:spPr>
              <a:xfrm>
                <a:off x="4009734" y="230535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246;p51">
              <a:extLst>
                <a:ext uri="{FF2B5EF4-FFF2-40B4-BE49-F238E27FC236}">
                  <a16:creationId xmlns:a16="http://schemas.microsoft.com/office/drawing/2014/main" id="{ECD8C668-5895-7F06-7964-2FC32BFF8349}"/>
                </a:ext>
              </a:extLst>
            </p:cNvPr>
            <p:cNvGrpSpPr/>
            <p:nvPr/>
          </p:nvGrpSpPr>
          <p:grpSpPr>
            <a:xfrm>
              <a:off x="2471118" y="2386864"/>
              <a:ext cx="1099775" cy="55264"/>
              <a:chOff x="4009734" y="1950018"/>
              <a:chExt cx="2651337" cy="133230"/>
            </a:xfrm>
          </p:grpSpPr>
          <p:sp>
            <p:nvSpPr>
              <p:cNvPr id="45" name="Google Shape;1247;p51">
                <a:extLst>
                  <a:ext uri="{FF2B5EF4-FFF2-40B4-BE49-F238E27FC236}">
                    <a16:creationId xmlns:a16="http://schemas.microsoft.com/office/drawing/2014/main" id="{079B8F78-C412-AE5E-2DF3-9C46A970F838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248;p51">
                <a:extLst>
                  <a:ext uri="{FF2B5EF4-FFF2-40B4-BE49-F238E27FC236}">
                    <a16:creationId xmlns:a16="http://schemas.microsoft.com/office/drawing/2014/main" id="{B9F2C841-E63E-9C87-AFDB-C585EF952A99}"/>
                  </a:ext>
                </a:extLst>
              </p:cNvPr>
              <p:cNvSpPr/>
              <p:nvPr/>
            </p:nvSpPr>
            <p:spPr>
              <a:xfrm>
                <a:off x="4009734" y="1950018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249;p51">
              <a:extLst>
                <a:ext uri="{FF2B5EF4-FFF2-40B4-BE49-F238E27FC236}">
                  <a16:creationId xmlns:a16="http://schemas.microsoft.com/office/drawing/2014/main" id="{DEC176CF-C755-F3C5-11E6-742B9F60B771}"/>
                </a:ext>
              </a:extLst>
            </p:cNvPr>
            <p:cNvGrpSpPr/>
            <p:nvPr/>
          </p:nvGrpSpPr>
          <p:grpSpPr>
            <a:xfrm>
              <a:off x="2471118" y="2250330"/>
              <a:ext cx="1099775" cy="55264"/>
              <a:chOff x="4009734" y="1620861"/>
              <a:chExt cx="2651337" cy="133230"/>
            </a:xfrm>
          </p:grpSpPr>
          <p:sp>
            <p:nvSpPr>
              <p:cNvPr id="38" name="Google Shape;1250;p51">
                <a:extLst>
                  <a:ext uri="{FF2B5EF4-FFF2-40B4-BE49-F238E27FC236}">
                    <a16:creationId xmlns:a16="http://schemas.microsoft.com/office/drawing/2014/main" id="{FB7EB6FD-CA78-44FE-A622-A4F5314EF31F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251;p51">
                <a:extLst>
                  <a:ext uri="{FF2B5EF4-FFF2-40B4-BE49-F238E27FC236}">
                    <a16:creationId xmlns:a16="http://schemas.microsoft.com/office/drawing/2014/main" id="{4E343AE7-A6D2-2267-6B80-0425A0DD7531}"/>
                  </a:ext>
                </a:extLst>
              </p:cNvPr>
              <p:cNvSpPr/>
              <p:nvPr/>
            </p:nvSpPr>
            <p:spPr>
              <a:xfrm>
                <a:off x="4009734" y="1620861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252;p51">
              <a:extLst>
                <a:ext uri="{FF2B5EF4-FFF2-40B4-BE49-F238E27FC236}">
                  <a16:creationId xmlns:a16="http://schemas.microsoft.com/office/drawing/2014/main" id="{34D64D46-AD6F-4397-4929-2F1DA5B3E12F}"/>
                </a:ext>
              </a:extLst>
            </p:cNvPr>
            <p:cNvGrpSpPr/>
            <p:nvPr/>
          </p:nvGrpSpPr>
          <p:grpSpPr>
            <a:xfrm>
              <a:off x="2471118" y="2102935"/>
              <a:ext cx="1099775" cy="55264"/>
              <a:chOff x="4009734" y="1265520"/>
              <a:chExt cx="2651337" cy="133230"/>
            </a:xfrm>
          </p:grpSpPr>
          <p:sp>
            <p:nvSpPr>
              <p:cNvPr id="35" name="Google Shape;1253;p51">
                <a:extLst>
                  <a:ext uri="{FF2B5EF4-FFF2-40B4-BE49-F238E27FC236}">
                    <a16:creationId xmlns:a16="http://schemas.microsoft.com/office/drawing/2014/main" id="{D6243F86-C2A1-288C-A127-2043AF4CE366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254;p51">
                <a:extLst>
                  <a:ext uri="{FF2B5EF4-FFF2-40B4-BE49-F238E27FC236}">
                    <a16:creationId xmlns:a16="http://schemas.microsoft.com/office/drawing/2014/main" id="{58D81D34-0978-34AE-009C-742CA1C60D12}"/>
                  </a:ext>
                </a:extLst>
              </p:cNvPr>
              <p:cNvSpPr/>
              <p:nvPr/>
            </p:nvSpPr>
            <p:spPr>
              <a:xfrm>
                <a:off x="4009734" y="1265520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255;p51">
              <a:extLst>
                <a:ext uri="{FF2B5EF4-FFF2-40B4-BE49-F238E27FC236}">
                  <a16:creationId xmlns:a16="http://schemas.microsoft.com/office/drawing/2014/main" id="{04003DAD-ADA2-6A7B-C553-463BF27DB134}"/>
                </a:ext>
              </a:extLst>
            </p:cNvPr>
            <p:cNvGrpSpPr/>
            <p:nvPr/>
          </p:nvGrpSpPr>
          <p:grpSpPr>
            <a:xfrm>
              <a:off x="2471118" y="1966397"/>
              <a:ext cx="1099777" cy="55266"/>
              <a:chOff x="4009734" y="936358"/>
              <a:chExt cx="2651341" cy="133235"/>
            </a:xfrm>
          </p:grpSpPr>
          <p:sp>
            <p:nvSpPr>
              <p:cNvPr id="33" name="Google Shape;1256;p51">
                <a:extLst>
                  <a:ext uri="{FF2B5EF4-FFF2-40B4-BE49-F238E27FC236}">
                    <a16:creationId xmlns:a16="http://schemas.microsoft.com/office/drawing/2014/main" id="{6BCCFBC9-753B-A0C1-8BBA-00BB6F477283}"/>
                  </a:ext>
                </a:extLst>
              </p:cNvPr>
              <p:cNvSpPr/>
              <p:nvPr/>
            </p:nvSpPr>
            <p:spPr>
              <a:xfrm>
                <a:off x="4009734" y="936363"/>
                <a:ext cx="2651337" cy="133230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257;p51">
                <a:extLst>
                  <a:ext uri="{FF2B5EF4-FFF2-40B4-BE49-F238E27FC236}">
                    <a16:creationId xmlns:a16="http://schemas.microsoft.com/office/drawing/2014/main" id="{6873217D-F82C-F204-571B-93B7F0AF93AD}"/>
                  </a:ext>
                </a:extLst>
              </p:cNvPr>
              <p:cNvSpPr/>
              <p:nvPr/>
            </p:nvSpPr>
            <p:spPr>
              <a:xfrm>
                <a:off x="4009738" y="936358"/>
                <a:ext cx="2651337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2651337" h="133230" extrusionOk="0">
                    <a:moveTo>
                      <a:pt x="2584722" y="133230"/>
                    </a:moveTo>
                    <a:lnTo>
                      <a:pt x="66615" y="133230"/>
                    </a:lnTo>
                    <a:cubicBezTo>
                      <a:pt x="29834" y="133230"/>
                      <a:pt x="0" y="103396"/>
                      <a:pt x="0" y="66615"/>
                    </a:cubicBezTo>
                    <a:lnTo>
                      <a:pt x="0" y="66615"/>
                    </a:lnTo>
                    <a:cubicBezTo>
                      <a:pt x="0" y="29834"/>
                      <a:pt x="29834" y="0"/>
                      <a:pt x="66615" y="0"/>
                    </a:cubicBezTo>
                    <a:lnTo>
                      <a:pt x="2584722" y="0"/>
                    </a:lnTo>
                    <a:cubicBezTo>
                      <a:pt x="2621503" y="0"/>
                      <a:pt x="2651337" y="29834"/>
                      <a:pt x="2651337" y="66615"/>
                    </a:cubicBezTo>
                    <a:lnTo>
                      <a:pt x="2651337" y="66615"/>
                    </a:lnTo>
                    <a:cubicBezTo>
                      <a:pt x="2651337" y="103396"/>
                      <a:pt x="2621503" y="133230"/>
                      <a:pt x="2584722" y="13323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258;p51">
              <a:extLst>
                <a:ext uri="{FF2B5EF4-FFF2-40B4-BE49-F238E27FC236}">
                  <a16:creationId xmlns:a16="http://schemas.microsoft.com/office/drawing/2014/main" id="{5CD1F9C2-3D0B-FFED-12AC-CB500DA5A591}"/>
                </a:ext>
              </a:extLst>
            </p:cNvPr>
            <p:cNvSpPr/>
            <p:nvPr/>
          </p:nvSpPr>
          <p:spPr>
            <a:xfrm>
              <a:off x="2389542" y="1660747"/>
              <a:ext cx="1263441" cy="1063161"/>
            </a:xfrm>
            <a:custGeom>
              <a:avLst/>
              <a:gdLst/>
              <a:ahLst/>
              <a:cxnLst/>
              <a:rect l="l" t="t" r="r" b="b"/>
              <a:pathLst>
                <a:path w="3044437" h="2561833" extrusionOk="0">
                  <a:moveTo>
                    <a:pt x="2833460" y="2561834"/>
                  </a:moveTo>
                  <a:lnTo>
                    <a:pt x="210977" y="2561834"/>
                  </a:lnTo>
                  <a:cubicBezTo>
                    <a:pt x="94935" y="2561834"/>
                    <a:pt x="0" y="2466898"/>
                    <a:pt x="0" y="2350856"/>
                  </a:cubicBezTo>
                  <a:lnTo>
                    <a:pt x="0" y="210978"/>
                  </a:lnTo>
                  <a:cubicBezTo>
                    <a:pt x="0" y="94936"/>
                    <a:pt x="94935" y="0"/>
                    <a:pt x="210977" y="0"/>
                  </a:cubicBezTo>
                  <a:lnTo>
                    <a:pt x="2833460" y="0"/>
                  </a:lnTo>
                  <a:cubicBezTo>
                    <a:pt x="2949502" y="0"/>
                    <a:pt x="3044438" y="94936"/>
                    <a:pt x="3044438" y="210978"/>
                  </a:cubicBezTo>
                  <a:lnTo>
                    <a:pt x="3044438" y="2350856"/>
                  </a:lnTo>
                  <a:cubicBezTo>
                    <a:pt x="3044438" y="2466898"/>
                    <a:pt x="2949502" y="2561834"/>
                    <a:pt x="2833460" y="2561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59;p51">
              <a:extLst>
                <a:ext uri="{FF2B5EF4-FFF2-40B4-BE49-F238E27FC236}">
                  <a16:creationId xmlns:a16="http://schemas.microsoft.com/office/drawing/2014/main" id="{B1A9ED38-BCA8-92F4-BD6A-26402843D69C}"/>
                </a:ext>
              </a:extLst>
            </p:cNvPr>
            <p:cNvSpPr/>
            <p:nvPr/>
          </p:nvSpPr>
          <p:spPr>
            <a:xfrm>
              <a:off x="2466857" y="248624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60;p51">
              <a:extLst>
                <a:ext uri="{FF2B5EF4-FFF2-40B4-BE49-F238E27FC236}">
                  <a16:creationId xmlns:a16="http://schemas.microsoft.com/office/drawing/2014/main" id="{5B11FD07-D077-DCA1-307D-8DFF1C2BDC2B}"/>
                </a:ext>
              </a:extLst>
            </p:cNvPr>
            <p:cNvSpPr/>
            <p:nvPr/>
          </p:nvSpPr>
          <p:spPr>
            <a:xfrm>
              <a:off x="2466857" y="234506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61;p51">
              <a:extLst>
                <a:ext uri="{FF2B5EF4-FFF2-40B4-BE49-F238E27FC236}">
                  <a16:creationId xmlns:a16="http://schemas.microsoft.com/office/drawing/2014/main" id="{0CA08A3D-DFE5-B007-264A-FE07CBE79ABE}"/>
                </a:ext>
              </a:extLst>
            </p:cNvPr>
            <p:cNvSpPr/>
            <p:nvPr/>
          </p:nvSpPr>
          <p:spPr>
            <a:xfrm>
              <a:off x="2466857" y="2203877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2;p51">
              <a:extLst>
                <a:ext uri="{FF2B5EF4-FFF2-40B4-BE49-F238E27FC236}">
                  <a16:creationId xmlns:a16="http://schemas.microsoft.com/office/drawing/2014/main" id="{A9823151-EBFE-1C79-C4AA-38CD765D8B9D}"/>
                </a:ext>
              </a:extLst>
            </p:cNvPr>
            <p:cNvSpPr/>
            <p:nvPr/>
          </p:nvSpPr>
          <p:spPr>
            <a:xfrm>
              <a:off x="2466857" y="206272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63;p51">
              <a:extLst>
                <a:ext uri="{FF2B5EF4-FFF2-40B4-BE49-F238E27FC236}">
                  <a16:creationId xmlns:a16="http://schemas.microsoft.com/office/drawing/2014/main" id="{52D946F7-AACC-8D98-45BB-88C31E2287B3}"/>
                </a:ext>
              </a:extLst>
            </p:cNvPr>
            <p:cNvSpPr/>
            <p:nvPr/>
          </p:nvSpPr>
          <p:spPr>
            <a:xfrm>
              <a:off x="2466857" y="1921544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4;p51">
              <a:extLst>
                <a:ext uri="{FF2B5EF4-FFF2-40B4-BE49-F238E27FC236}">
                  <a16:creationId xmlns:a16="http://schemas.microsoft.com/office/drawing/2014/main" id="{11C2EA75-F23C-1F59-26D0-90C2880B19E6}"/>
                </a:ext>
              </a:extLst>
            </p:cNvPr>
            <p:cNvSpPr/>
            <p:nvPr/>
          </p:nvSpPr>
          <p:spPr>
            <a:xfrm>
              <a:off x="2466857" y="1780359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0" y="0"/>
                  </a:moveTo>
                  <a:lnTo>
                    <a:pt x="26808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65;p51">
              <a:extLst>
                <a:ext uri="{FF2B5EF4-FFF2-40B4-BE49-F238E27FC236}">
                  <a16:creationId xmlns:a16="http://schemas.microsoft.com/office/drawing/2014/main" id="{68055A38-1202-CF74-0C7E-99FD88EC88B0}"/>
                </a:ext>
              </a:extLst>
            </p:cNvPr>
            <p:cNvSpPr/>
            <p:nvPr/>
          </p:nvSpPr>
          <p:spPr>
            <a:xfrm>
              <a:off x="2466857" y="2627432"/>
              <a:ext cx="1112538" cy="3696"/>
            </a:xfrm>
            <a:custGeom>
              <a:avLst/>
              <a:gdLst/>
              <a:ahLst/>
              <a:cxnLst/>
              <a:rect l="l" t="t" r="r" b="b"/>
              <a:pathLst>
                <a:path w="2680815" h="8905" extrusionOk="0">
                  <a:moveTo>
                    <a:pt x="268081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5E23D61C-A863-A471-EC7C-AF9985E339E9}"/>
              </a:ext>
            </a:extLst>
          </p:cNvPr>
          <p:cNvGrpSpPr/>
          <p:nvPr/>
        </p:nvGrpSpPr>
        <p:grpSpPr>
          <a:xfrm>
            <a:off x="6444575" y="5445222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72ECCA3A-D68E-0B8E-6879-A8045AE7ED40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179BF427-4144-11C2-68C2-3605E6156031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D1FB6E59-8BAD-1E41-700E-EB63BAC7D79A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470741FA-B52E-1A01-9837-F3C0E9429DBF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E31C6890-F329-7E99-8B49-5B953EA0706C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AA9B6421-4238-A6DB-9E1B-5002558B7AC6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281F3614-D286-8B85-3EC2-9138C1192C5E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FD52A4FE-0430-F3B1-8295-80E24FEE550F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8F77E590-7270-1F80-1102-5F8C11BFA447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DAF1515B-580D-EAED-E096-E3E42402B364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4112B210-91A5-79D4-58A9-40648F16446F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91FF7332-5F33-E483-DED1-2CB78F2C9C05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685CE21B-5686-E158-4B9A-3C3D27664D47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C9D8BE8D-AD5A-9888-2F2C-47D4DA504AF1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7BE8D2DF-E24B-A43D-1B7B-9CCBF754B28E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B12B64F2-D223-F867-6D73-9E7133B60775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559C76FA-B0FC-2F68-991B-1D4518317A37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B30D803C-05FD-B78C-3509-F44E11BA9DFF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5" name="Google Shape;659;p38">
            <a:extLst>
              <a:ext uri="{FF2B5EF4-FFF2-40B4-BE49-F238E27FC236}">
                <a16:creationId xmlns:a16="http://schemas.microsoft.com/office/drawing/2014/main" id="{6E836F83-80BF-9887-DD01-821A3C9D08BB}"/>
              </a:ext>
            </a:extLst>
          </p:cNvPr>
          <p:cNvSpPr txBox="1">
            <a:spLocks/>
          </p:cNvSpPr>
          <p:nvPr/>
        </p:nvSpPr>
        <p:spPr>
          <a:xfrm>
            <a:off x="1554959" y="1017725"/>
            <a:ext cx="5564298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2000" dirty="0"/>
              <a:t>Principes du MLOps appliqués dans le projet</a:t>
            </a:r>
            <a:endParaRPr lang="fr-FR" sz="1600" b="1" dirty="0"/>
          </a:p>
        </p:txBody>
      </p:sp>
      <p:sp>
        <p:nvSpPr>
          <p:cNvPr id="39" name="Google Shape;659;p38">
            <a:extLst>
              <a:ext uri="{FF2B5EF4-FFF2-40B4-BE49-F238E27FC236}">
                <a16:creationId xmlns:a16="http://schemas.microsoft.com/office/drawing/2014/main" id="{BC806389-F132-E941-6C86-E1F4AF3DEDEC}"/>
              </a:ext>
            </a:extLst>
          </p:cNvPr>
          <p:cNvSpPr txBox="1">
            <a:spLocks/>
          </p:cNvSpPr>
          <p:nvPr/>
        </p:nvSpPr>
        <p:spPr>
          <a:xfrm>
            <a:off x="1732625" y="1738482"/>
            <a:ext cx="4889351" cy="72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Automatisation du Cycle de Vie des Modèles</a:t>
            </a:r>
            <a:endParaRPr lang="fr-FR" sz="1600" b="1" dirty="0"/>
          </a:p>
          <a:p>
            <a:pPr marL="285750" lvl="0" indent="-285750">
              <a:buFontTx/>
              <a:buChar char="-"/>
            </a:pPr>
            <a:r>
              <a:rPr lang="fr-FR" dirty="0"/>
              <a:t>Outil utilisé : GitHub Actions</a:t>
            </a:r>
          </a:p>
          <a:p>
            <a:pPr marL="0" lvl="0" indent="0"/>
            <a:endParaRPr lang="fr-FR" dirty="0"/>
          </a:p>
        </p:txBody>
      </p:sp>
      <p:sp>
        <p:nvSpPr>
          <p:cNvPr id="40" name="Google Shape;659;p38">
            <a:extLst>
              <a:ext uri="{FF2B5EF4-FFF2-40B4-BE49-F238E27FC236}">
                <a16:creationId xmlns:a16="http://schemas.microsoft.com/office/drawing/2014/main" id="{43C46064-32D5-1724-E9C4-D4F901E5E552}"/>
              </a:ext>
            </a:extLst>
          </p:cNvPr>
          <p:cNvSpPr txBox="1">
            <a:spLocks/>
          </p:cNvSpPr>
          <p:nvPr/>
        </p:nvSpPr>
        <p:spPr>
          <a:xfrm>
            <a:off x="1732361" y="2667504"/>
            <a:ext cx="4889616" cy="76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Suivi et Traçabilité des Expériences</a:t>
            </a:r>
            <a:endParaRPr lang="fr-FR" sz="1600" b="1" dirty="0"/>
          </a:p>
          <a:p>
            <a:pPr marL="285750" lvl="0" indent="-285750">
              <a:buFontTx/>
              <a:buChar char="-"/>
            </a:pPr>
            <a:r>
              <a:rPr lang="fr-FR" dirty="0"/>
              <a:t>Outil utilisé : MLFlow</a:t>
            </a:r>
          </a:p>
        </p:txBody>
      </p:sp>
      <p:sp>
        <p:nvSpPr>
          <p:cNvPr id="42" name="Google Shape;659;p38">
            <a:extLst>
              <a:ext uri="{FF2B5EF4-FFF2-40B4-BE49-F238E27FC236}">
                <a16:creationId xmlns:a16="http://schemas.microsoft.com/office/drawing/2014/main" id="{591E6767-37CE-CDC4-B7F2-250BE28342E0}"/>
              </a:ext>
            </a:extLst>
          </p:cNvPr>
          <p:cNvSpPr txBox="1">
            <a:spLocks/>
          </p:cNvSpPr>
          <p:nvPr/>
        </p:nvSpPr>
        <p:spPr>
          <a:xfrm>
            <a:off x="1732359" y="3636107"/>
            <a:ext cx="4959283" cy="76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Versioning des Modèles, Données et Code</a:t>
            </a:r>
            <a:endParaRPr lang="fr-FR" sz="1600" b="1" dirty="0"/>
          </a:p>
          <a:p>
            <a:pPr marL="285750" lvl="0" indent="-285750">
              <a:buFontTx/>
              <a:buChar char="-"/>
            </a:pPr>
            <a:r>
              <a:rPr lang="fr-FR" dirty="0"/>
              <a:t>Outils utilisés : MLFlow, Docker, Git/GitHub</a:t>
            </a:r>
          </a:p>
        </p:txBody>
      </p:sp>
      <p:pic>
        <p:nvPicPr>
          <p:cNvPr id="453" name="Image 452" descr="Une image contenant Graphique, logo, symbole, cercle&#10;&#10;Description générée automatiquement">
            <a:extLst>
              <a:ext uri="{FF2B5EF4-FFF2-40B4-BE49-F238E27FC236}">
                <a16:creationId xmlns:a16="http://schemas.microsoft.com/office/drawing/2014/main" id="{D0F518A5-8BF0-C792-B0FF-8603A95AD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2832435"/>
            <a:ext cx="259286" cy="259286"/>
          </a:xfrm>
          <a:prstGeom prst="rect">
            <a:avLst/>
          </a:prstGeom>
        </p:spPr>
      </p:pic>
      <p:pic>
        <p:nvPicPr>
          <p:cNvPr id="458" name="Image 457" descr="Une image contenant Graphique, clipart, symbole, conception&#10;&#10;Description générée automatiquement">
            <a:extLst>
              <a:ext uri="{FF2B5EF4-FFF2-40B4-BE49-F238E27FC236}">
                <a16:creationId xmlns:a16="http://schemas.microsoft.com/office/drawing/2014/main" id="{0AD57C81-5639-11B9-A837-604B1F0A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84" y="3727660"/>
            <a:ext cx="314800" cy="314800"/>
          </a:xfrm>
          <a:prstGeom prst="rect">
            <a:avLst/>
          </a:prstGeom>
        </p:spPr>
      </p:pic>
      <p:pic>
        <p:nvPicPr>
          <p:cNvPr id="462" name="Image 461" descr="Une image contenant croquis, Graphique, Police, conception&#10;&#10;Description générée automatiquement">
            <a:extLst>
              <a:ext uri="{FF2B5EF4-FFF2-40B4-BE49-F238E27FC236}">
                <a16:creationId xmlns:a16="http://schemas.microsoft.com/office/drawing/2014/main" id="{99A6479C-9DD1-2A19-430B-A7E468A1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64"/>
          <a:stretch/>
        </p:blipFill>
        <p:spPr>
          <a:xfrm>
            <a:off x="1211942" y="1883049"/>
            <a:ext cx="411227" cy="313447"/>
          </a:xfrm>
          <a:prstGeom prst="rect">
            <a:avLst/>
          </a:prstGeom>
        </p:spPr>
      </p:pic>
      <p:sp>
        <p:nvSpPr>
          <p:cNvPr id="463" name="Espace réservé du numéro de diapositive 4">
            <a:extLst>
              <a:ext uri="{FF2B5EF4-FFF2-40B4-BE49-F238E27FC236}">
                <a16:creationId xmlns:a16="http://schemas.microsoft.com/office/drawing/2014/main" id="{DAEA535E-5BCA-D105-866E-22833AF5F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r>
              <a:rPr lang="fr-FR" dirty="0"/>
              <a:t>11/26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5" name="Zoom de diapositive 464">
                <a:extLst>
                  <a:ext uri="{FF2B5EF4-FFF2-40B4-BE49-F238E27FC236}">
                    <a16:creationId xmlns:a16="http://schemas.microsoft.com/office/drawing/2014/main" id="{E2C2A37B-B311-D993-37B2-E7D51886C6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452432"/>
                  </p:ext>
                </p:extLst>
              </p:nvPr>
            </p:nvGraphicFramePr>
            <p:xfrm>
              <a:off x="7165648" y="2735058"/>
              <a:ext cx="850792" cy="530761"/>
            </p:xfrm>
            <a:graphic>
              <a:graphicData uri="http://schemas.microsoft.com/office/powerpoint/2016/slidezoom">
                <pslz:sldZm>
                  <pslz:sldZmObj sldId="425" cId="2332723932">
                    <pslz:zmPr id="{05369178-221B-48B0-9044-4F9582D4CD04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0792" cy="53076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5" name="Zoom de diapositive 46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2C2A37B-B311-D993-37B2-E7D51886C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5648" y="2735058"/>
                <a:ext cx="850792" cy="53076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BBFD7F-197B-DB94-2693-4A92A9D8FC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12</a:t>
            </a:fld>
            <a:r>
              <a:rPr lang="fr-FR" dirty="0"/>
              <a:t>/26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22F318D-81E3-22C4-4F2D-BA527F955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GitHub / Actions</a:t>
            </a:r>
          </a:p>
        </p:txBody>
      </p:sp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E32BC9B5-90AB-F54A-96BE-FEB9AD97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53" y="946829"/>
            <a:ext cx="6124577" cy="35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62952-CEAB-1C14-05F6-E7C6C9CC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B688C7-84FB-3813-43C2-3F2EDB7D6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13</a:t>
            </a:fld>
            <a:r>
              <a:rPr lang="fr-FR" dirty="0"/>
              <a:t>/26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26FB947-680E-C51D-952A-114390D4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Versioning / </a:t>
            </a:r>
            <a:r>
              <a:rPr lang="fr-FR" sz="1600" dirty="0" err="1"/>
              <a:t>Github</a:t>
            </a:r>
            <a:r>
              <a:rPr lang="fr-FR" sz="1600" dirty="0"/>
              <a:t> Actions</a:t>
            </a:r>
          </a:p>
        </p:txBody>
      </p:sp>
      <p:pic>
        <p:nvPicPr>
          <p:cNvPr id="9" name="Image 8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20195164-ADFB-AAB9-EB03-3048B58F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18" y="1200451"/>
            <a:ext cx="5996671" cy="33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168F-ADBF-6D56-C7CA-5F242C2A9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A28378-2863-79E7-BA6E-104DC059B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14</a:t>
            </a:fld>
            <a:r>
              <a:rPr lang="fr-FR" dirty="0"/>
              <a:t>/26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62B25CE-1D4D-A972-BEF6-4208F699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 err="1"/>
              <a:t>MLFLow</a:t>
            </a:r>
            <a:endParaRPr lang="fr-FR" sz="1600" dirty="0"/>
          </a:p>
        </p:txBody>
      </p:sp>
      <p:pic>
        <p:nvPicPr>
          <p:cNvPr id="3" name="Image 2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E46D2847-37FD-C472-35E4-3AABBE46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67" y="1307080"/>
            <a:ext cx="5773140" cy="27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9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A5641B66-434E-6C98-6E40-D917160B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>
            <a:extLst>
              <a:ext uri="{FF2B5EF4-FFF2-40B4-BE49-F238E27FC236}">
                <a16:creationId xmlns:a16="http://schemas.microsoft.com/office/drawing/2014/main" id="{D05B5F86-DB27-A48B-EFC3-C9293306D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06. </a:t>
            </a:r>
            <a:r>
              <a:rPr lang="fr-FR" sz="2800" dirty="0"/>
              <a:t>Suivi avec MLOps</a:t>
            </a:r>
            <a:br>
              <a:rPr lang="fr-FR" sz="2800" dirty="0"/>
            </a:br>
            <a:endParaRPr sz="2800" dirty="0"/>
          </a:p>
        </p:txBody>
      </p:sp>
      <p:grpSp>
        <p:nvGrpSpPr>
          <p:cNvPr id="488" name="Google Shape;488;p32">
            <a:extLst>
              <a:ext uri="{FF2B5EF4-FFF2-40B4-BE49-F238E27FC236}">
                <a16:creationId xmlns:a16="http://schemas.microsoft.com/office/drawing/2014/main" id="{F8AF64DF-F371-A868-229E-62E58D318072}"/>
              </a:ext>
            </a:extLst>
          </p:cNvPr>
          <p:cNvGrpSpPr/>
          <p:nvPr/>
        </p:nvGrpSpPr>
        <p:grpSpPr>
          <a:xfrm>
            <a:off x="8810764" y="3016680"/>
            <a:ext cx="1099092" cy="1238854"/>
            <a:chOff x="2594603" y="2081903"/>
            <a:chExt cx="871327" cy="982126"/>
          </a:xfrm>
        </p:grpSpPr>
        <p:sp>
          <p:nvSpPr>
            <p:cNvPr id="489" name="Google Shape;489;p32">
              <a:extLst>
                <a:ext uri="{FF2B5EF4-FFF2-40B4-BE49-F238E27FC236}">
                  <a16:creationId xmlns:a16="http://schemas.microsoft.com/office/drawing/2014/main" id="{939AADB2-B95A-B9A1-43C2-15E3B121F90C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>
              <a:extLst>
                <a:ext uri="{FF2B5EF4-FFF2-40B4-BE49-F238E27FC236}">
                  <a16:creationId xmlns:a16="http://schemas.microsoft.com/office/drawing/2014/main" id="{1833D483-AD58-8026-6347-A366880E09BA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>
              <a:extLst>
                <a:ext uri="{FF2B5EF4-FFF2-40B4-BE49-F238E27FC236}">
                  <a16:creationId xmlns:a16="http://schemas.microsoft.com/office/drawing/2014/main" id="{8B230D8A-8702-7E20-E881-F11EC94F8DFE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>
              <a:extLst>
                <a:ext uri="{FF2B5EF4-FFF2-40B4-BE49-F238E27FC236}">
                  <a16:creationId xmlns:a16="http://schemas.microsoft.com/office/drawing/2014/main" id="{188AA133-A9C9-40DB-247A-ED669BAA6D65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>
              <a:extLst>
                <a:ext uri="{FF2B5EF4-FFF2-40B4-BE49-F238E27FC236}">
                  <a16:creationId xmlns:a16="http://schemas.microsoft.com/office/drawing/2014/main" id="{381C8AAC-003B-C0C7-66AF-5559D25A5E6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>
              <a:extLst>
                <a:ext uri="{FF2B5EF4-FFF2-40B4-BE49-F238E27FC236}">
                  <a16:creationId xmlns:a16="http://schemas.microsoft.com/office/drawing/2014/main" id="{FE1E10B4-5855-86CC-435B-DB0AFC4C74E1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>
              <a:extLst>
                <a:ext uri="{FF2B5EF4-FFF2-40B4-BE49-F238E27FC236}">
                  <a16:creationId xmlns:a16="http://schemas.microsoft.com/office/drawing/2014/main" id="{1E26D51D-7567-0370-7B7F-5A8A857B0216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>
              <a:extLst>
                <a:ext uri="{FF2B5EF4-FFF2-40B4-BE49-F238E27FC236}">
                  <a16:creationId xmlns:a16="http://schemas.microsoft.com/office/drawing/2014/main" id="{A51B28D9-3C3B-F609-21DF-626187C6BFE2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>
              <a:extLst>
                <a:ext uri="{FF2B5EF4-FFF2-40B4-BE49-F238E27FC236}">
                  <a16:creationId xmlns:a16="http://schemas.microsoft.com/office/drawing/2014/main" id="{EC8457EA-62C1-0F39-7C90-A2FA8FA6AEF4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>
              <a:extLst>
                <a:ext uri="{FF2B5EF4-FFF2-40B4-BE49-F238E27FC236}">
                  <a16:creationId xmlns:a16="http://schemas.microsoft.com/office/drawing/2014/main" id="{E9BF54F2-1F8D-D365-1566-27E868BD0E2F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>
              <a:extLst>
                <a:ext uri="{FF2B5EF4-FFF2-40B4-BE49-F238E27FC236}">
                  <a16:creationId xmlns:a16="http://schemas.microsoft.com/office/drawing/2014/main" id="{B1AEBF04-0BD6-EB52-C2F0-A67C84E1D664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>
              <a:extLst>
                <a:ext uri="{FF2B5EF4-FFF2-40B4-BE49-F238E27FC236}">
                  <a16:creationId xmlns:a16="http://schemas.microsoft.com/office/drawing/2014/main" id="{5A586FC8-F1D7-751B-9F30-FA94113BB204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>
              <a:extLst>
                <a:ext uri="{FF2B5EF4-FFF2-40B4-BE49-F238E27FC236}">
                  <a16:creationId xmlns:a16="http://schemas.microsoft.com/office/drawing/2014/main" id="{D36153DA-B810-A1F2-86D5-6D1CEA2B5237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>
              <a:extLst>
                <a:ext uri="{FF2B5EF4-FFF2-40B4-BE49-F238E27FC236}">
                  <a16:creationId xmlns:a16="http://schemas.microsoft.com/office/drawing/2014/main" id="{92DDDA1F-49D0-7426-2123-A3CE7C69E2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2">
            <a:extLst>
              <a:ext uri="{FF2B5EF4-FFF2-40B4-BE49-F238E27FC236}">
                <a16:creationId xmlns:a16="http://schemas.microsoft.com/office/drawing/2014/main" id="{0B3904EC-851B-C5B9-0218-9C5735AD846E}"/>
              </a:ext>
            </a:extLst>
          </p:cNvPr>
          <p:cNvGrpSpPr/>
          <p:nvPr/>
        </p:nvGrpSpPr>
        <p:grpSpPr>
          <a:xfrm>
            <a:off x="-262423" y="4603993"/>
            <a:ext cx="988875" cy="824428"/>
            <a:chOff x="5378191" y="1701500"/>
            <a:chExt cx="611171" cy="509535"/>
          </a:xfrm>
        </p:grpSpPr>
        <p:sp>
          <p:nvSpPr>
            <p:cNvPr id="504" name="Google Shape;504;p32">
              <a:extLst>
                <a:ext uri="{FF2B5EF4-FFF2-40B4-BE49-F238E27FC236}">
                  <a16:creationId xmlns:a16="http://schemas.microsoft.com/office/drawing/2014/main" id="{A0B30A5A-CFEB-0F9F-8DD2-0B7F8C835421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>
              <a:extLst>
                <a:ext uri="{FF2B5EF4-FFF2-40B4-BE49-F238E27FC236}">
                  <a16:creationId xmlns:a16="http://schemas.microsoft.com/office/drawing/2014/main" id="{25896004-16F7-96DF-339E-6DBDE0346CD6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>
              <a:extLst>
                <a:ext uri="{FF2B5EF4-FFF2-40B4-BE49-F238E27FC236}">
                  <a16:creationId xmlns:a16="http://schemas.microsoft.com/office/drawing/2014/main" id="{49202BE1-309F-1CCD-50D3-B32ED8EBBCB5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>
              <a:extLst>
                <a:ext uri="{FF2B5EF4-FFF2-40B4-BE49-F238E27FC236}">
                  <a16:creationId xmlns:a16="http://schemas.microsoft.com/office/drawing/2014/main" id="{28D7FD80-7F76-6CA3-D5E8-3639F8650EC9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>
              <a:extLst>
                <a:ext uri="{FF2B5EF4-FFF2-40B4-BE49-F238E27FC236}">
                  <a16:creationId xmlns:a16="http://schemas.microsoft.com/office/drawing/2014/main" id="{C8AEA97B-E0E7-98ED-66C5-5EDE43B652D7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>
              <a:extLst>
                <a:ext uri="{FF2B5EF4-FFF2-40B4-BE49-F238E27FC236}">
                  <a16:creationId xmlns:a16="http://schemas.microsoft.com/office/drawing/2014/main" id="{6CE94FD4-3B81-51D9-591A-396F3F0D81B1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>
              <a:extLst>
                <a:ext uri="{FF2B5EF4-FFF2-40B4-BE49-F238E27FC236}">
                  <a16:creationId xmlns:a16="http://schemas.microsoft.com/office/drawing/2014/main" id="{327F9057-3DEF-F122-0E80-9C785E162C2F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>
              <a:extLst>
                <a:ext uri="{FF2B5EF4-FFF2-40B4-BE49-F238E27FC236}">
                  <a16:creationId xmlns:a16="http://schemas.microsoft.com/office/drawing/2014/main" id="{0FBA48E3-3A1A-9545-669E-FA1FCA77FBD6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>
              <a:extLst>
                <a:ext uri="{FF2B5EF4-FFF2-40B4-BE49-F238E27FC236}">
                  <a16:creationId xmlns:a16="http://schemas.microsoft.com/office/drawing/2014/main" id="{34882CA7-8C48-4829-75D2-CBDDE31207C4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>
              <a:extLst>
                <a:ext uri="{FF2B5EF4-FFF2-40B4-BE49-F238E27FC236}">
                  <a16:creationId xmlns:a16="http://schemas.microsoft.com/office/drawing/2014/main" id="{408DC795-BBC6-50E1-CD03-E82F55A75BBF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>
              <a:extLst>
                <a:ext uri="{FF2B5EF4-FFF2-40B4-BE49-F238E27FC236}">
                  <a16:creationId xmlns:a16="http://schemas.microsoft.com/office/drawing/2014/main" id="{1229D91E-4469-E522-77BD-B84D58172B02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>
              <a:extLst>
                <a:ext uri="{FF2B5EF4-FFF2-40B4-BE49-F238E27FC236}">
                  <a16:creationId xmlns:a16="http://schemas.microsoft.com/office/drawing/2014/main" id="{D3F41D12-49D2-3D6D-6489-B13C5B460097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>
              <a:extLst>
                <a:ext uri="{FF2B5EF4-FFF2-40B4-BE49-F238E27FC236}">
                  <a16:creationId xmlns:a16="http://schemas.microsoft.com/office/drawing/2014/main" id="{FD046609-51CE-AA9D-3D56-536119B0E65D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>
              <a:extLst>
                <a:ext uri="{FF2B5EF4-FFF2-40B4-BE49-F238E27FC236}">
                  <a16:creationId xmlns:a16="http://schemas.microsoft.com/office/drawing/2014/main" id="{ADD445D4-C80E-262D-087E-D84271BD36CA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>
              <a:extLst>
                <a:ext uri="{FF2B5EF4-FFF2-40B4-BE49-F238E27FC236}">
                  <a16:creationId xmlns:a16="http://schemas.microsoft.com/office/drawing/2014/main" id="{0A0687BD-F600-67D6-D828-F1F505579A0F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>
              <a:extLst>
                <a:ext uri="{FF2B5EF4-FFF2-40B4-BE49-F238E27FC236}">
                  <a16:creationId xmlns:a16="http://schemas.microsoft.com/office/drawing/2014/main" id="{F22D378F-1D35-5990-1D1C-306612B8E94B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>
              <a:extLst>
                <a:ext uri="{FF2B5EF4-FFF2-40B4-BE49-F238E27FC236}">
                  <a16:creationId xmlns:a16="http://schemas.microsoft.com/office/drawing/2014/main" id="{FC5409CA-D0AA-1941-2AB0-0FF12AD65C49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81;p35">
            <a:extLst>
              <a:ext uri="{FF2B5EF4-FFF2-40B4-BE49-F238E27FC236}">
                <a16:creationId xmlns:a16="http://schemas.microsoft.com/office/drawing/2014/main" id="{73135F9E-1655-F18E-FA73-83A071E8D902}"/>
              </a:ext>
            </a:extLst>
          </p:cNvPr>
          <p:cNvGrpSpPr/>
          <p:nvPr/>
        </p:nvGrpSpPr>
        <p:grpSpPr>
          <a:xfrm>
            <a:off x="6395414" y="4744740"/>
            <a:ext cx="978846" cy="816067"/>
            <a:chOff x="5378191" y="1701500"/>
            <a:chExt cx="611171" cy="509535"/>
          </a:xfrm>
        </p:grpSpPr>
        <p:sp>
          <p:nvSpPr>
            <p:cNvPr id="52" name="Google Shape;582;p35">
              <a:extLst>
                <a:ext uri="{FF2B5EF4-FFF2-40B4-BE49-F238E27FC236}">
                  <a16:creationId xmlns:a16="http://schemas.microsoft.com/office/drawing/2014/main" id="{3BFBEF27-6546-829C-49D5-6F803738C679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3;p35">
              <a:extLst>
                <a:ext uri="{FF2B5EF4-FFF2-40B4-BE49-F238E27FC236}">
                  <a16:creationId xmlns:a16="http://schemas.microsoft.com/office/drawing/2014/main" id="{6CBDE84A-196C-594C-19A3-77F2167EAFC8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4;p35">
              <a:extLst>
                <a:ext uri="{FF2B5EF4-FFF2-40B4-BE49-F238E27FC236}">
                  <a16:creationId xmlns:a16="http://schemas.microsoft.com/office/drawing/2014/main" id="{F3358140-9299-DEE3-5115-A606CA2A77CF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5;p35">
              <a:extLst>
                <a:ext uri="{FF2B5EF4-FFF2-40B4-BE49-F238E27FC236}">
                  <a16:creationId xmlns:a16="http://schemas.microsoft.com/office/drawing/2014/main" id="{CBFCADD6-EA9B-0335-16B2-308EA4B489B6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86;p35">
              <a:extLst>
                <a:ext uri="{FF2B5EF4-FFF2-40B4-BE49-F238E27FC236}">
                  <a16:creationId xmlns:a16="http://schemas.microsoft.com/office/drawing/2014/main" id="{CF60408E-4CF1-2B1D-78C7-C89B00699DAD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87;p35">
              <a:extLst>
                <a:ext uri="{FF2B5EF4-FFF2-40B4-BE49-F238E27FC236}">
                  <a16:creationId xmlns:a16="http://schemas.microsoft.com/office/drawing/2014/main" id="{3B28C6A3-2B01-CB88-E85D-E5F1C9305CA8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8;p35">
              <a:extLst>
                <a:ext uri="{FF2B5EF4-FFF2-40B4-BE49-F238E27FC236}">
                  <a16:creationId xmlns:a16="http://schemas.microsoft.com/office/drawing/2014/main" id="{B7A2C404-D7CA-5AA7-82DA-7E8007A92643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89;p35">
              <a:extLst>
                <a:ext uri="{FF2B5EF4-FFF2-40B4-BE49-F238E27FC236}">
                  <a16:creationId xmlns:a16="http://schemas.microsoft.com/office/drawing/2014/main" id="{BDB11AAB-7482-47EB-E9B2-14D4F0543A8F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0;p35">
              <a:extLst>
                <a:ext uri="{FF2B5EF4-FFF2-40B4-BE49-F238E27FC236}">
                  <a16:creationId xmlns:a16="http://schemas.microsoft.com/office/drawing/2014/main" id="{7D95F0BF-9D7B-613F-BE62-D9073318D609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1;p35">
              <a:extLst>
                <a:ext uri="{FF2B5EF4-FFF2-40B4-BE49-F238E27FC236}">
                  <a16:creationId xmlns:a16="http://schemas.microsoft.com/office/drawing/2014/main" id="{CA62953A-B0CC-9BA9-4717-4D00690B02B5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2;p35">
              <a:extLst>
                <a:ext uri="{FF2B5EF4-FFF2-40B4-BE49-F238E27FC236}">
                  <a16:creationId xmlns:a16="http://schemas.microsoft.com/office/drawing/2014/main" id="{F2B93F3D-9DD3-CE19-BFB9-D33009E9D28A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3;p35">
              <a:extLst>
                <a:ext uri="{FF2B5EF4-FFF2-40B4-BE49-F238E27FC236}">
                  <a16:creationId xmlns:a16="http://schemas.microsoft.com/office/drawing/2014/main" id="{4F891912-E7EA-7DED-8F5E-6ECEB84FC30C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594;p35">
              <a:extLst>
                <a:ext uri="{FF2B5EF4-FFF2-40B4-BE49-F238E27FC236}">
                  <a16:creationId xmlns:a16="http://schemas.microsoft.com/office/drawing/2014/main" id="{E9FCCF78-9DCE-F445-8217-8F5438C61272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595;p35">
              <a:extLst>
                <a:ext uri="{FF2B5EF4-FFF2-40B4-BE49-F238E27FC236}">
                  <a16:creationId xmlns:a16="http://schemas.microsoft.com/office/drawing/2014/main" id="{AF31C25A-9CF7-76B9-D27F-0D0AD4E280A6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596;p35">
              <a:extLst>
                <a:ext uri="{FF2B5EF4-FFF2-40B4-BE49-F238E27FC236}">
                  <a16:creationId xmlns:a16="http://schemas.microsoft.com/office/drawing/2014/main" id="{5AA42796-4636-7F16-F137-DC0CAE91B713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597;p35">
              <a:extLst>
                <a:ext uri="{FF2B5EF4-FFF2-40B4-BE49-F238E27FC236}">
                  <a16:creationId xmlns:a16="http://schemas.microsoft.com/office/drawing/2014/main" id="{043D4309-7818-441B-40B7-D916658ED676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598;p35">
              <a:extLst>
                <a:ext uri="{FF2B5EF4-FFF2-40B4-BE49-F238E27FC236}">
                  <a16:creationId xmlns:a16="http://schemas.microsoft.com/office/drawing/2014/main" id="{136CB8BD-029A-FF37-A847-7EFC372D276A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04FE4049-CDCB-25AC-55BC-0D38D7ECF024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5" name="Google Shape;659;p38">
            <a:extLst>
              <a:ext uri="{FF2B5EF4-FFF2-40B4-BE49-F238E27FC236}">
                <a16:creationId xmlns:a16="http://schemas.microsoft.com/office/drawing/2014/main" id="{28DBF0C1-D6AE-6F04-65B6-116DBFDCC44D}"/>
              </a:ext>
            </a:extLst>
          </p:cNvPr>
          <p:cNvSpPr txBox="1">
            <a:spLocks/>
          </p:cNvSpPr>
          <p:nvPr/>
        </p:nvSpPr>
        <p:spPr>
          <a:xfrm>
            <a:off x="1554959" y="1017725"/>
            <a:ext cx="5564298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2000" dirty="0"/>
              <a:t>Principes du MLOps appliqués dans le projet</a:t>
            </a:r>
            <a:endParaRPr lang="fr-FR" sz="1600" b="1" dirty="0"/>
          </a:p>
        </p:txBody>
      </p:sp>
      <p:sp>
        <p:nvSpPr>
          <p:cNvPr id="39" name="Google Shape;659;p38">
            <a:extLst>
              <a:ext uri="{FF2B5EF4-FFF2-40B4-BE49-F238E27FC236}">
                <a16:creationId xmlns:a16="http://schemas.microsoft.com/office/drawing/2014/main" id="{CB58BDAD-826C-E466-0353-CC57FBC66D1B}"/>
              </a:ext>
            </a:extLst>
          </p:cNvPr>
          <p:cNvSpPr txBox="1">
            <a:spLocks/>
          </p:cNvSpPr>
          <p:nvPr/>
        </p:nvSpPr>
        <p:spPr>
          <a:xfrm>
            <a:off x="1732625" y="1738482"/>
            <a:ext cx="4889351" cy="72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Déploiement Continu (CI/CD)</a:t>
            </a:r>
            <a:endParaRPr lang="fr-FR" sz="1600" b="1" dirty="0"/>
          </a:p>
          <a:p>
            <a:pPr marL="285750" lvl="0" indent="-285750">
              <a:buFontTx/>
              <a:buChar char="-"/>
            </a:pPr>
            <a:r>
              <a:rPr lang="fr-FR" dirty="0"/>
              <a:t>Outil utilisé : GitHub Actions</a:t>
            </a:r>
          </a:p>
          <a:p>
            <a:pPr marL="0" lvl="0" indent="0"/>
            <a:endParaRPr lang="fr-FR" dirty="0"/>
          </a:p>
        </p:txBody>
      </p:sp>
      <p:sp>
        <p:nvSpPr>
          <p:cNvPr id="40" name="Google Shape;659;p38">
            <a:extLst>
              <a:ext uri="{FF2B5EF4-FFF2-40B4-BE49-F238E27FC236}">
                <a16:creationId xmlns:a16="http://schemas.microsoft.com/office/drawing/2014/main" id="{D9B5AA61-53D5-36D3-D2DF-DB196B94F50E}"/>
              </a:ext>
            </a:extLst>
          </p:cNvPr>
          <p:cNvSpPr txBox="1">
            <a:spLocks/>
          </p:cNvSpPr>
          <p:nvPr/>
        </p:nvSpPr>
        <p:spPr>
          <a:xfrm>
            <a:off x="1732361" y="2667504"/>
            <a:ext cx="5506154" cy="76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Monitoring et Maintenance des Modèles en Production</a:t>
            </a:r>
            <a:endParaRPr lang="fr-FR" sz="1600" b="1" dirty="0"/>
          </a:p>
          <a:p>
            <a:pPr marL="285750" lvl="0" indent="-285750">
              <a:buFontTx/>
              <a:buChar char="-"/>
            </a:pPr>
            <a:r>
              <a:rPr lang="fr-FR" dirty="0"/>
              <a:t>Outil utilisé : Azure Application Insights</a:t>
            </a:r>
          </a:p>
        </p:txBody>
      </p:sp>
      <p:sp>
        <p:nvSpPr>
          <p:cNvPr id="42" name="Google Shape;659;p38">
            <a:extLst>
              <a:ext uri="{FF2B5EF4-FFF2-40B4-BE49-F238E27FC236}">
                <a16:creationId xmlns:a16="http://schemas.microsoft.com/office/drawing/2014/main" id="{598C1B15-9C31-3511-76D3-A99CD8BCAD25}"/>
              </a:ext>
            </a:extLst>
          </p:cNvPr>
          <p:cNvSpPr txBox="1">
            <a:spLocks/>
          </p:cNvSpPr>
          <p:nvPr/>
        </p:nvSpPr>
        <p:spPr>
          <a:xfrm>
            <a:off x="1732359" y="3636107"/>
            <a:ext cx="4959283" cy="76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Portabilité et Scalabilité</a:t>
            </a:r>
            <a:endParaRPr lang="fr-FR" sz="1600" b="1" dirty="0"/>
          </a:p>
          <a:p>
            <a:pPr marL="285750" lvl="0" indent="-285750">
              <a:buFontTx/>
              <a:buChar char="-"/>
            </a:pPr>
            <a:r>
              <a:rPr lang="fr-FR" dirty="0"/>
              <a:t>Outil utilisé : Docker</a:t>
            </a:r>
          </a:p>
        </p:txBody>
      </p:sp>
      <p:pic>
        <p:nvPicPr>
          <p:cNvPr id="458" name="Image 457" descr="Une image contenant Graphique, clipart, symbole, conception&#10;&#10;Description générée automatiquement">
            <a:extLst>
              <a:ext uri="{FF2B5EF4-FFF2-40B4-BE49-F238E27FC236}">
                <a16:creationId xmlns:a16="http://schemas.microsoft.com/office/drawing/2014/main" id="{1BA12267-15D3-4248-A227-C7327BAF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6" y="3716675"/>
            <a:ext cx="314800" cy="314800"/>
          </a:xfrm>
          <a:prstGeom prst="rect">
            <a:avLst/>
          </a:prstGeom>
        </p:spPr>
      </p:pic>
      <p:pic>
        <p:nvPicPr>
          <p:cNvPr id="462" name="Image 461" descr="Une image contenant croquis, Graphique, Police, conception&#10;&#10;Description générée automatiquement">
            <a:extLst>
              <a:ext uri="{FF2B5EF4-FFF2-40B4-BE49-F238E27FC236}">
                <a16:creationId xmlns:a16="http://schemas.microsoft.com/office/drawing/2014/main" id="{158ECCD0-0563-D5DE-EC1F-E35E9E4949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64"/>
          <a:stretch/>
        </p:blipFill>
        <p:spPr>
          <a:xfrm>
            <a:off x="1211942" y="1883049"/>
            <a:ext cx="411227" cy="313447"/>
          </a:xfrm>
          <a:prstGeom prst="rect">
            <a:avLst/>
          </a:prstGeom>
        </p:spPr>
      </p:pic>
      <p:pic>
        <p:nvPicPr>
          <p:cNvPr id="4" name="Image 3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41B822DE-30B9-D0B9-9831-5D60F51AA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523" y="2806775"/>
            <a:ext cx="417646" cy="417646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C38F627E-2B31-B8FC-F7E1-A9CD5501B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DEEBAE7C-CE1A-4DD3-A897-AF1D455BE96E}" type="slidenum">
              <a:rPr lang="fr-FR" smtClean="0"/>
              <a:t>15</a:t>
            </a:fld>
            <a:r>
              <a:rPr lang="fr-FR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10075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815;p69">
            <a:extLst>
              <a:ext uri="{FF2B5EF4-FFF2-40B4-BE49-F238E27FC236}">
                <a16:creationId xmlns:a16="http://schemas.microsoft.com/office/drawing/2014/main" id="{613D725E-A124-C779-147C-DC4CA40CFD10}"/>
              </a:ext>
            </a:extLst>
          </p:cNvPr>
          <p:cNvGrpSpPr/>
          <p:nvPr/>
        </p:nvGrpSpPr>
        <p:grpSpPr>
          <a:xfrm>
            <a:off x="8213558" y="5582790"/>
            <a:ext cx="603583" cy="840953"/>
            <a:chOff x="1394741" y="1512061"/>
            <a:chExt cx="252444" cy="351722"/>
          </a:xfrm>
        </p:grpSpPr>
        <p:sp>
          <p:nvSpPr>
            <p:cNvPr id="5" name="Google Shape;12816;p69">
              <a:extLst>
                <a:ext uri="{FF2B5EF4-FFF2-40B4-BE49-F238E27FC236}">
                  <a16:creationId xmlns:a16="http://schemas.microsoft.com/office/drawing/2014/main" id="{E162D607-0180-29BC-D75A-074B558B6BA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817;p69">
              <a:extLst>
                <a:ext uri="{FF2B5EF4-FFF2-40B4-BE49-F238E27FC236}">
                  <a16:creationId xmlns:a16="http://schemas.microsoft.com/office/drawing/2014/main" id="{2CB64B3B-FB90-B0EE-EC5A-9E83296FDAC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8;p69">
              <a:extLst>
                <a:ext uri="{FF2B5EF4-FFF2-40B4-BE49-F238E27FC236}">
                  <a16:creationId xmlns:a16="http://schemas.microsoft.com/office/drawing/2014/main" id="{27084B6C-C461-2849-9EE9-84D89398121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9;p69">
              <a:extLst>
                <a:ext uri="{FF2B5EF4-FFF2-40B4-BE49-F238E27FC236}">
                  <a16:creationId xmlns:a16="http://schemas.microsoft.com/office/drawing/2014/main" id="{80D50523-12D7-9B68-9E51-0E8910B50C74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0;p69">
              <a:extLst>
                <a:ext uri="{FF2B5EF4-FFF2-40B4-BE49-F238E27FC236}">
                  <a16:creationId xmlns:a16="http://schemas.microsoft.com/office/drawing/2014/main" id="{867810AF-202F-1DB1-CF2B-200639F36B0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1;p69">
              <a:extLst>
                <a:ext uri="{FF2B5EF4-FFF2-40B4-BE49-F238E27FC236}">
                  <a16:creationId xmlns:a16="http://schemas.microsoft.com/office/drawing/2014/main" id="{6FF29AE0-659F-5BF8-D3BA-D482E39BF313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22;p69">
              <a:extLst>
                <a:ext uri="{FF2B5EF4-FFF2-40B4-BE49-F238E27FC236}">
                  <a16:creationId xmlns:a16="http://schemas.microsoft.com/office/drawing/2014/main" id="{0684C6A3-590C-C0C6-6311-FBDAD9DE9863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23;p69">
              <a:extLst>
                <a:ext uri="{FF2B5EF4-FFF2-40B4-BE49-F238E27FC236}">
                  <a16:creationId xmlns:a16="http://schemas.microsoft.com/office/drawing/2014/main" id="{096C0F74-7D51-FB2E-245D-18147A82B6F5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24;p69">
              <a:extLst>
                <a:ext uri="{FF2B5EF4-FFF2-40B4-BE49-F238E27FC236}">
                  <a16:creationId xmlns:a16="http://schemas.microsoft.com/office/drawing/2014/main" id="{4C465275-F416-A76F-E12E-59B28F70EF15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25;p69">
              <a:extLst>
                <a:ext uri="{FF2B5EF4-FFF2-40B4-BE49-F238E27FC236}">
                  <a16:creationId xmlns:a16="http://schemas.microsoft.com/office/drawing/2014/main" id="{A8A704CB-9E72-F83C-37BB-74B6392DB606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26;p69">
              <a:extLst>
                <a:ext uri="{FF2B5EF4-FFF2-40B4-BE49-F238E27FC236}">
                  <a16:creationId xmlns:a16="http://schemas.microsoft.com/office/drawing/2014/main" id="{855837A5-85FE-43F0-4BE6-0E1A27D2ECB5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27;p69">
              <a:extLst>
                <a:ext uri="{FF2B5EF4-FFF2-40B4-BE49-F238E27FC236}">
                  <a16:creationId xmlns:a16="http://schemas.microsoft.com/office/drawing/2014/main" id="{8E075F08-1709-0A49-B125-399FBCC23A99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69">
              <a:extLst>
                <a:ext uri="{FF2B5EF4-FFF2-40B4-BE49-F238E27FC236}">
                  <a16:creationId xmlns:a16="http://schemas.microsoft.com/office/drawing/2014/main" id="{02B639EB-FB91-99EC-3981-DF8B7DCC154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69">
              <a:extLst>
                <a:ext uri="{FF2B5EF4-FFF2-40B4-BE49-F238E27FC236}">
                  <a16:creationId xmlns:a16="http://schemas.microsoft.com/office/drawing/2014/main" id="{5666C373-34F7-214C-1AF1-5104510E7CAB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69">
              <a:extLst>
                <a:ext uri="{FF2B5EF4-FFF2-40B4-BE49-F238E27FC236}">
                  <a16:creationId xmlns:a16="http://schemas.microsoft.com/office/drawing/2014/main" id="{637D1E02-606C-A3AE-13AE-9A100CE18A6D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69">
              <a:extLst>
                <a:ext uri="{FF2B5EF4-FFF2-40B4-BE49-F238E27FC236}">
                  <a16:creationId xmlns:a16="http://schemas.microsoft.com/office/drawing/2014/main" id="{BA0A00CF-7E1C-0D89-18EC-06F07AC6DBF6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69">
              <a:extLst>
                <a:ext uri="{FF2B5EF4-FFF2-40B4-BE49-F238E27FC236}">
                  <a16:creationId xmlns:a16="http://schemas.microsoft.com/office/drawing/2014/main" id="{A2F8B18C-224D-27A5-84D9-F93F1CB63411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DE142405-AF1D-C96A-EF08-F239E95D7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16</a:t>
            </a:fld>
            <a:r>
              <a:rPr lang="fr-FR" dirty="0"/>
              <a:t>/26</a:t>
            </a:r>
          </a:p>
        </p:txBody>
      </p:sp>
      <p:pic>
        <p:nvPicPr>
          <p:cNvPr id="25" name="Image 2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942BA33-2B45-EA9D-B564-23259657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60" y="181039"/>
            <a:ext cx="1399309" cy="62152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E5776D2-BC3B-64DB-B0D6-80E0F944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07. </a:t>
            </a:r>
            <a:r>
              <a:rPr lang="fr-FR" sz="2800" dirty="0"/>
              <a:t>Déploiement et suivi en production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E779D71-9F56-9FB9-1D3F-0BC109F56A62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Google Shape;659;p38">
            <a:extLst>
              <a:ext uri="{FF2B5EF4-FFF2-40B4-BE49-F238E27FC236}">
                <a16:creationId xmlns:a16="http://schemas.microsoft.com/office/drawing/2014/main" id="{D0BA5C67-0BE7-3821-CFFF-1DF44852E66A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4301751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Création et Tests de l’API</a:t>
            </a:r>
            <a:endParaRPr lang="fr-FR" sz="1600" b="1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388D52FA-4806-9BF4-3768-4202D7DA2817}"/>
              </a:ext>
            </a:extLst>
          </p:cNvPr>
          <p:cNvSpPr txBox="1">
            <a:spLocks/>
          </p:cNvSpPr>
          <p:nvPr/>
        </p:nvSpPr>
        <p:spPr>
          <a:xfrm>
            <a:off x="1683464" y="1592132"/>
            <a:ext cx="5179452" cy="29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Outils utilisés :</a:t>
            </a:r>
          </a:p>
          <a:p>
            <a:pPr marL="0" lvl="0" indent="0"/>
            <a:r>
              <a:rPr lang="fr-FR" sz="1300" b="1" dirty="0"/>
              <a:t>- </a:t>
            </a:r>
            <a:r>
              <a:rPr lang="fr-FR" sz="1300" i="1" dirty="0"/>
              <a:t>FastAPI</a:t>
            </a:r>
            <a:r>
              <a:rPr lang="fr-FR" sz="1300" dirty="0"/>
              <a:t> pour le backend, </a:t>
            </a:r>
            <a:r>
              <a:rPr lang="fr-FR" sz="1300" i="1" dirty="0"/>
              <a:t>Streamlit</a:t>
            </a:r>
            <a:r>
              <a:rPr lang="fr-FR" sz="1300" dirty="0"/>
              <a:t> pour l’interface utilisateur, POSTMAN et Allure pour la partie Test.</a:t>
            </a:r>
          </a:p>
          <a:p>
            <a:pPr marL="0" lvl="0" indent="0"/>
            <a:endParaRPr lang="fr-FR" dirty="0"/>
          </a:p>
          <a:p>
            <a:pPr marL="0" indent="0"/>
            <a:r>
              <a:rPr lang="fr-FR" sz="1600" b="1" dirty="0"/>
              <a:t>Actions réalisées :</a:t>
            </a:r>
            <a:endParaRPr lang="fr-FR" sz="1600" dirty="0"/>
          </a:p>
          <a:p>
            <a:pPr marL="0" lvl="0" indent="0"/>
            <a:r>
              <a:rPr lang="fr-FR" dirty="0"/>
              <a:t>- </a:t>
            </a:r>
            <a:r>
              <a:rPr lang="fr-FR" sz="1300" dirty="0"/>
              <a:t>Création d’un </a:t>
            </a:r>
            <a:r>
              <a:rPr lang="fr-FR" sz="1300" b="1" dirty="0"/>
              <a:t>script FastAPI</a:t>
            </a:r>
            <a:r>
              <a:rPr lang="fr-FR" sz="1300" dirty="0"/>
              <a:t> pour exposer l’API d’inférence.</a:t>
            </a:r>
          </a:p>
          <a:p>
            <a:pPr marL="0" lvl="0" indent="0"/>
            <a:r>
              <a:rPr lang="fr-FR" sz="1300" dirty="0"/>
              <a:t>- Développement d’un </a:t>
            </a:r>
            <a:r>
              <a:rPr lang="fr-FR" sz="1300" b="1" dirty="0"/>
              <a:t>script Streamlit</a:t>
            </a:r>
            <a:r>
              <a:rPr lang="fr-FR" sz="1300" dirty="0"/>
              <a:t> pour l’interface utilisateur.</a:t>
            </a:r>
          </a:p>
          <a:p>
            <a:pPr marL="0" lvl="0" indent="0"/>
            <a:r>
              <a:rPr lang="fr-FR" sz="1300" dirty="0"/>
              <a:t>- Tests de l’API avec </a:t>
            </a:r>
            <a:r>
              <a:rPr lang="fr-FR" sz="1300" i="1" dirty="0"/>
              <a:t>Postman</a:t>
            </a:r>
            <a:r>
              <a:rPr lang="fr-FR" sz="1300" dirty="0"/>
              <a:t> pour des tests manuels et </a:t>
            </a:r>
            <a:r>
              <a:rPr lang="fr-FR" sz="1300" i="1" dirty="0"/>
              <a:t>Pytest</a:t>
            </a:r>
            <a:r>
              <a:rPr lang="fr-FR" sz="1300" dirty="0"/>
              <a:t> pour des tests automatisés afin de valider les endpoints et les prédictions.</a:t>
            </a:r>
          </a:p>
          <a:p>
            <a:pPr marL="0" lvl="0" indent="0"/>
            <a:r>
              <a:rPr lang="fr-FR" sz="1300" dirty="0"/>
              <a:t>- Création de rapports de tests interactifs avec Allure.</a:t>
            </a:r>
          </a:p>
          <a:p>
            <a:pPr marL="0" lvl="0" indent="0"/>
            <a:endParaRPr lang="fr-FR" dirty="0"/>
          </a:p>
        </p:txBody>
      </p:sp>
      <p:pic>
        <p:nvPicPr>
          <p:cNvPr id="547" name="Image 546" descr="Une image contenant cercle, Graphique, logo, clipart&#10;&#10;Description générée automatiquement">
            <a:extLst>
              <a:ext uri="{FF2B5EF4-FFF2-40B4-BE49-F238E27FC236}">
                <a16:creationId xmlns:a16="http://schemas.microsoft.com/office/drawing/2014/main" id="{6A3BF2E3-D186-FAD4-6065-B6745D3AD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314" y="2346704"/>
            <a:ext cx="450092" cy="450092"/>
          </a:xfrm>
          <a:prstGeom prst="rect">
            <a:avLst/>
          </a:prstGeom>
        </p:spPr>
      </p:pic>
      <p:pic>
        <p:nvPicPr>
          <p:cNvPr id="549" name="Image 548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87F05879-DA25-E944-AD9B-32CC0E2118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436" t="26485" r="23417" b="25275"/>
          <a:stretch/>
        </p:blipFill>
        <p:spPr>
          <a:xfrm>
            <a:off x="7298843" y="2890098"/>
            <a:ext cx="1093033" cy="50144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1" name="Zoom de diapositive 550">
                <a:extLst>
                  <a:ext uri="{FF2B5EF4-FFF2-40B4-BE49-F238E27FC236}">
                    <a16:creationId xmlns:a16="http://schemas.microsoft.com/office/drawing/2014/main" id="{F1EAD9FB-EDCF-A5BF-7484-E296D380A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1341879"/>
                  </p:ext>
                </p:extLst>
              </p:nvPr>
            </p:nvGraphicFramePr>
            <p:xfrm>
              <a:off x="7429491" y="2890098"/>
              <a:ext cx="844433" cy="526794"/>
            </p:xfrm>
            <a:graphic>
              <a:graphicData uri="http://schemas.microsoft.com/office/powerpoint/2016/slidezoom">
                <pslz:sldZm>
                  <pslz:sldZmObj sldId="421" cId="702457867">
                    <pslz:zmPr id="{A33CCF8E-B70E-41F3-A7FC-40F5E789E204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4433" cy="5267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1" name="Zoom de diapositive 55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EAD9FB-EDCF-A5BF-7484-E296D380A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9491" y="2890098"/>
                <a:ext cx="844433" cy="5267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0040AA-7454-4DCB-C27A-7DC7195C9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17</a:t>
            </a:fld>
            <a:r>
              <a:rPr lang="fr-FR" dirty="0"/>
              <a:t>/26</a:t>
            </a:r>
          </a:p>
        </p:txBody>
      </p:sp>
      <p:pic>
        <p:nvPicPr>
          <p:cNvPr id="7" name="Image 6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A68ABE55-7872-466A-A3FB-936F43C9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52" y="1026290"/>
            <a:ext cx="3632296" cy="351974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C74B9B6-0398-7334-AF23-437A89C1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3130314" cy="479248"/>
          </a:xfrm>
        </p:spPr>
        <p:txBody>
          <a:bodyPr/>
          <a:lstStyle/>
          <a:p>
            <a:r>
              <a:rPr lang="fr-FR" sz="1600" dirty="0"/>
              <a:t>Tests unitaires : POSTMAN</a:t>
            </a:r>
          </a:p>
        </p:txBody>
      </p:sp>
      <p:pic>
        <p:nvPicPr>
          <p:cNvPr id="9" name="Image 8" descr="Une image contenant cercle, Graphique, logo, clipart&#10;&#10;Description générée automatiquement">
            <a:extLst>
              <a:ext uri="{FF2B5EF4-FFF2-40B4-BE49-F238E27FC236}">
                <a16:creationId xmlns:a16="http://schemas.microsoft.com/office/drawing/2014/main" id="{D725E505-15FA-1554-13E4-D6CBA29C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386" y="4007056"/>
            <a:ext cx="450092" cy="45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5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6B61-9837-9380-19AD-AFD0EE93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D168BC-9125-4043-54FA-94753CBDFD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18</a:t>
            </a:fld>
            <a:r>
              <a:rPr lang="fr-FR" dirty="0"/>
              <a:t>/26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D4B7CF3-A943-B1BA-DA2B-0D03EC34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Tests unitaires : Pytest et Allure Report</a:t>
            </a:r>
          </a:p>
        </p:txBody>
      </p:sp>
      <p:pic>
        <p:nvPicPr>
          <p:cNvPr id="3" name="Image 2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7E540238-F9CA-F8B4-608B-0907BBC9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34" y="949416"/>
            <a:ext cx="3644431" cy="3679474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73DE479-ACD6-AFFF-2EEC-4FE248F4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36" t="26485" r="23417" b="25275"/>
          <a:stretch/>
        </p:blipFill>
        <p:spPr>
          <a:xfrm>
            <a:off x="7486650" y="3989072"/>
            <a:ext cx="1093033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>
          <a:extLst>
            <a:ext uri="{FF2B5EF4-FFF2-40B4-BE49-F238E27FC236}">
              <a16:creationId xmlns:a16="http://schemas.microsoft.com/office/drawing/2014/main" id="{37ED06E3-6503-D097-175E-B6E50205B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34">
            <a:extLst>
              <a:ext uri="{FF2B5EF4-FFF2-40B4-BE49-F238E27FC236}">
                <a16:creationId xmlns:a16="http://schemas.microsoft.com/office/drawing/2014/main" id="{1C717FC3-0A5A-4CD6-1239-C3BD67558E8F}"/>
              </a:ext>
            </a:extLst>
          </p:cNvPr>
          <p:cNvGrpSpPr/>
          <p:nvPr/>
        </p:nvGrpSpPr>
        <p:grpSpPr>
          <a:xfrm>
            <a:off x="8173720" y="3670521"/>
            <a:ext cx="550914" cy="550865"/>
            <a:chOff x="4246593" y="503852"/>
            <a:chExt cx="902056" cy="901976"/>
          </a:xfrm>
        </p:grpSpPr>
        <p:grpSp>
          <p:nvGrpSpPr>
            <p:cNvPr id="560" name="Google Shape;560;p34">
              <a:extLst>
                <a:ext uri="{FF2B5EF4-FFF2-40B4-BE49-F238E27FC236}">
                  <a16:creationId xmlns:a16="http://schemas.microsoft.com/office/drawing/2014/main" id="{79891FA0-E8D2-4BE4-3F70-24AEFD029DBC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>
                <a:extLst>
                  <a:ext uri="{FF2B5EF4-FFF2-40B4-BE49-F238E27FC236}">
                    <a16:creationId xmlns:a16="http://schemas.microsoft.com/office/drawing/2014/main" id="{62361118-AB73-2FC1-3764-344739FA4BFF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>
                <a:extLst>
                  <a:ext uri="{FF2B5EF4-FFF2-40B4-BE49-F238E27FC236}">
                    <a16:creationId xmlns:a16="http://schemas.microsoft.com/office/drawing/2014/main" id="{762BD62A-2906-B2B1-797D-5E4C24CD6D21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>
              <a:extLst>
                <a:ext uri="{FF2B5EF4-FFF2-40B4-BE49-F238E27FC236}">
                  <a16:creationId xmlns:a16="http://schemas.microsoft.com/office/drawing/2014/main" id="{7F2C3966-6690-3074-6358-C401DF2F1E61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>
              <a:extLst>
                <a:ext uri="{FF2B5EF4-FFF2-40B4-BE49-F238E27FC236}">
                  <a16:creationId xmlns:a16="http://schemas.microsoft.com/office/drawing/2014/main" id="{1CC680B7-81B1-E845-E8E9-A2222E14D539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>
              <a:extLst>
                <a:ext uri="{FF2B5EF4-FFF2-40B4-BE49-F238E27FC236}">
                  <a16:creationId xmlns:a16="http://schemas.microsoft.com/office/drawing/2014/main" id="{CDE46E27-6974-8FFA-7ACC-47B00B610FD9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>
                <a:extLst>
                  <a:ext uri="{FF2B5EF4-FFF2-40B4-BE49-F238E27FC236}">
                    <a16:creationId xmlns:a16="http://schemas.microsoft.com/office/drawing/2014/main" id="{D3C1DFC5-F9A4-D74F-1D78-28C8866F5021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>
                <a:extLst>
                  <a:ext uri="{FF2B5EF4-FFF2-40B4-BE49-F238E27FC236}">
                    <a16:creationId xmlns:a16="http://schemas.microsoft.com/office/drawing/2014/main" id="{09A19A1D-D9CA-E2E9-EF79-67ADE1E366B7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>
                <a:extLst>
                  <a:ext uri="{FF2B5EF4-FFF2-40B4-BE49-F238E27FC236}">
                    <a16:creationId xmlns:a16="http://schemas.microsoft.com/office/drawing/2014/main" id="{53A4216D-FB77-7CD0-35A2-1A760BD625E4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" name="Google Shape;12815;p69">
            <a:extLst>
              <a:ext uri="{FF2B5EF4-FFF2-40B4-BE49-F238E27FC236}">
                <a16:creationId xmlns:a16="http://schemas.microsoft.com/office/drawing/2014/main" id="{CDED8BB0-84EB-6CC5-764F-4D8B31457C27}"/>
              </a:ext>
            </a:extLst>
          </p:cNvPr>
          <p:cNvGrpSpPr/>
          <p:nvPr/>
        </p:nvGrpSpPr>
        <p:grpSpPr>
          <a:xfrm>
            <a:off x="8213558" y="5582790"/>
            <a:ext cx="603583" cy="840953"/>
            <a:chOff x="1394741" y="1512061"/>
            <a:chExt cx="252444" cy="351722"/>
          </a:xfrm>
        </p:grpSpPr>
        <p:sp>
          <p:nvSpPr>
            <p:cNvPr id="5" name="Google Shape;12816;p69">
              <a:extLst>
                <a:ext uri="{FF2B5EF4-FFF2-40B4-BE49-F238E27FC236}">
                  <a16:creationId xmlns:a16="http://schemas.microsoft.com/office/drawing/2014/main" id="{6941D080-7CA9-FB64-CFAC-C1651CD7DA7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817;p69">
              <a:extLst>
                <a:ext uri="{FF2B5EF4-FFF2-40B4-BE49-F238E27FC236}">
                  <a16:creationId xmlns:a16="http://schemas.microsoft.com/office/drawing/2014/main" id="{F28931BD-845C-A15E-6868-51E8491FA8AF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8;p69">
              <a:extLst>
                <a:ext uri="{FF2B5EF4-FFF2-40B4-BE49-F238E27FC236}">
                  <a16:creationId xmlns:a16="http://schemas.microsoft.com/office/drawing/2014/main" id="{41BDD571-7979-4C6A-CB4F-4D0F3E7D4E49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9;p69">
              <a:extLst>
                <a:ext uri="{FF2B5EF4-FFF2-40B4-BE49-F238E27FC236}">
                  <a16:creationId xmlns:a16="http://schemas.microsoft.com/office/drawing/2014/main" id="{54DBC985-0A99-67F5-BE57-753D2A852789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0;p69">
              <a:extLst>
                <a:ext uri="{FF2B5EF4-FFF2-40B4-BE49-F238E27FC236}">
                  <a16:creationId xmlns:a16="http://schemas.microsoft.com/office/drawing/2014/main" id="{D302EE62-098C-1AE9-AF24-C813706F7748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1;p69">
              <a:extLst>
                <a:ext uri="{FF2B5EF4-FFF2-40B4-BE49-F238E27FC236}">
                  <a16:creationId xmlns:a16="http://schemas.microsoft.com/office/drawing/2014/main" id="{5D0966B2-97B1-9B21-4069-745CBF1EA532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22;p69">
              <a:extLst>
                <a:ext uri="{FF2B5EF4-FFF2-40B4-BE49-F238E27FC236}">
                  <a16:creationId xmlns:a16="http://schemas.microsoft.com/office/drawing/2014/main" id="{189386F8-70C2-2DE6-9906-AF1A65D03155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23;p69">
              <a:extLst>
                <a:ext uri="{FF2B5EF4-FFF2-40B4-BE49-F238E27FC236}">
                  <a16:creationId xmlns:a16="http://schemas.microsoft.com/office/drawing/2014/main" id="{E9BABF06-79DE-B045-7A91-5D5EC57A536E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24;p69">
              <a:extLst>
                <a:ext uri="{FF2B5EF4-FFF2-40B4-BE49-F238E27FC236}">
                  <a16:creationId xmlns:a16="http://schemas.microsoft.com/office/drawing/2014/main" id="{C62E74B2-6A2E-1CEB-18CB-69D80E29456D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25;p69">
              <a:extLst>
                <a:ext uri="{FF2B5EF4-FFF2-40B4-BE49-F238E27FC236}">
                  <a16:creationId xmlns:a16="http://schemas.microsoft.com/office/drawing/2014/main" id="{E6364716-C933-7BAF-FE93-27000DF156A5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26;p69">
              <a:extLst>
                <a:ext uri="{FF2B5EF4-FFF2-40B4-BE49-F238E27FC236}">
                  <a16:creationId xmlns:a16="http://schemas.microsoft.com/office/drawing/2014/main" id="{F7462788-6CF9-A113-94E2-8D364142EC02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27;p69">
              <a:extLst>
                <a:ext uri="{FF2B5EF4-FFF2-40B4-BE49-F238E27FC236}">
                  <a16:creationId xmlns:a16="http://schemas.microsoft.com/office/drawing/2014/main" id="{DAB2DC5E-F61F-2772-5F47-E900088ADED5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69">
              <a:extLst>
                <a:ext uri="{FF2B5EF4-FFF2-40B4-BE49-F238E27FC236}">
                  <a16:creationId xmlns:a16="http://schemas.microsoft.com/office/drawing/2014/main" id="{01F02802-94C8-EEF7-5034-017BD9E0E1FC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69">
              <a:extLst>
                <a:ext uri="{FF2B5EF4-FFF2-40B4-BE49-F238E27FC236}">
                  <a16:creationId xmlns:a16="http://schemas.microsoft.com/office/drawing/2014/main" id="{FD006D7E-5180-C187-44BC-D69093514467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69">
              <a:extLst>
                <a:ext uri="{FF2B5EF4-FFF2-40B4-BE49-F238E27FC236}">
                  <a16:creationId xmlns:a16="http://schemas.microsoft.com/office/drawing/2014/main" id="{2845818E-07B7-6F4F-2797-7ACEC7A8DAE8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69">
              <a:extLst>
                <a:ext uri="{FF2B5EF4-FFF2-40B4-BE49-F238E27FC236}">
                  <a16:creationId xmlns:a16="http://schemas.microsoft.com/office/drawing/2014/main" id="{1308EC1C-E86B-641A-F17D-0F181C8F1F2D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69">
              <a:extLst>
                <a:ext uri="{FF2B5EF4-FFF2-40B4-BE49-F238E27FC236}">
                  <a16:creationId xmlns:a16="http://schemas.microsoft.com/office/drawing/2014/main" id="{36AEE392-DCEA-368E-DCEC-83EF4DCCED81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0EC046E-27A7-5BC7-919D-BF3023BCF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19</a:t>
            </a:fld>
            <a:r>
              <a:rPr lang="fr-FR" dirty="0"/>
              <a:t>/26</a:t>
            </a:r>
          </a:p>
        </p:txBody>
      </p:sp>
      <p:pic>
        <p:nvPicPr>
          <p:cNvPr id="25" name="Image 2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2F96CB4-932D-7CFF-51B2-43F848EE5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60" y="181039"/>
            <a:ext cx="1399309" cy="62152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2E71CEA-EFCD-4B18-5961-B3F34E30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07. </a:t>
            </a:r>
            <a:r>
              <a:rPr lang="fr-FR" sz="2800" dirty="0"/>
              <a:t>Déploiement et suivi en production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2D5D52E-7A68-4D4F-CEDF-38A1AEAC50A0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Google Shape;659;p38">
            <a:extLst>
              <a:ext uri="{FF2B5EF4-FFF2-40B4-BE49-F238E27FC236}">
                <a16:creationId xmlns:a16="http://schemas.microsoft.com/office/drawing/2014/main" id="{15CAE4D0-0313-8788-9186-9B67C03A45EB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4301751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Containerisation et Déploiement Local</a:t>
            </a:r>
            <a:endParaRPr lang="fr-FR" sz="1600" b="1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1E4A36F4-0983-B600-F395-E630FD15BBFE}"/>
              </a:ext>
            </a:extLst>
          </p:cNvPr>
          <p:cNvSpPr txBox="1">
            <a:spLocks/>
          </p:cNvSpPr>
          <p:nvPr/>
        </p:nvSpPr>
        <p:spPr>
          <a:xfrm>
            <a:off x="1683464" y="1592132"/>
            <a:ext cx="5179452" cy="29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Outils utilisés :</a:t>
            </a:r>
          </a:p>
          <a:p>
            <a:pPr marL="0" lvl="0" indent="0"/>
            <a:r>
              <a:rPr lang="fr-FR" sz="1300" b="1" dirty="0"/>
              <a:t>-     </a:t>
            </a:r>
            <a:r>
              <a:rPr lang="fr-FR" sz="1300" i="1" dirty="0"/>
              <a:t>Docker</a:t>
            </a:r>
            <a:r>
              <a:rPr lang="fr-FR" sz="1300" dirty="0"/>
              <a:t>.</a:t>
            </a:r>
          </a:p>
          <a:p>
            <a:pPr marL="0" lvl="0" indent="0"/>
            <a:endParaRPr lang="fr-FR" dirty="0"/>
          </a:p>
          <a:p>
            <a:pPr marL="0" indent="0"/>
            <a:r>
              <a:rPr lang="fr-FR" sz="1600" b="1" dirty="0"/>
              <a:t>Actions réalisées :</a:t>
            </a:r>
            <a:endParaRPr lang="fr-FR" sz="1600" dirty="0"/>
          </a:p>
          <a:p>
            <a:pPr marL="285750" lvl="0" indent="-285750">
              <a:buFontTx/>
              <a:buChar char="-"/>
            </a:pPr>
            <a:r>
              <a:rPr lang="fr-FR" sz="1300" dirty="0"/>
              <a:t>Création de </a:t>
            </a:r>
            <a:r>
              <a:rPr lang="fr-FR" sz="1300" b="1" dirty="0"/>
              <a:t>2 conteneurs Docker: </a:t>
            </a:r>
            <a:br>
              <a:rPr lang="fr-FR" sz="1300" b="1" dirty="0"/>
            </a:br>
            <a:r>
              <a:rPr lang="fr-FR" sz="1300" b="1" dirty="0"/>
              <a:t>     . Frontend : </a:t>
            </a:r>
            <a:r>
              <a:rPr lang="fr-FR" sz="1300" dirty="0"/>
              <a:t>Script Streamlit</a:t>
            </a:r>
            <a:br>
              <a:rPr lang="fr-FR" sz="1300" b="1" dirty="0"/>
            </a:br>
            <a:r>
              <a:rPr lang="fr-FR" sz="1300" b="1" dirty="0"/>
              <a:t>     . Backend : </a:t>
            </a:r>
            <a:r>
              <a:rPr lang="fr-FR" sz="1300" dirty="0"/>
              <a:t>API FastAPI</a:t>
            </a:r>
          </a:p>
          <a:p>
            <a:pPr marL="285750" lvl="0" indent="-285750">
              <a:buFontTx/>
              <a:buChar char="-"/>
            </a:pPr>
            <a:endParaRPr lang="fr-FR" sz="1300" dirty="0"/>
          </a:p>
          <a:p>
            <a:pPr marL="0" lvl="0" indent="0"/>
            <a:r>
              <a:rPr lang="fr-FR" sz="1300" dirty="0"/>
              <a:t>-     Test des images Docker en local :</a:t>
            </a:r>
            <a:br>
              <a:rPr lang="fr-FR" sz="1300" dirty="0"/>
            </a:br>
            <a:r>
              <a:rPr lang="fr-FR" sz="1300" dirty="0"/>
              <a:t>           . Entrée des tweets pour analyser le sentiment.</a:t>
            </a:r>
            <a:br>
              <a:rPr lang="fr-FR" sz="1300" dirty="0"/>
            </a:br>
            <a:r>
              <a:rPr lang="fr-FR" sz="1300" dirty="0"/>
              <a:t>           . Validation des fonctionnalités : analyse des sentiments</a:t>
            </a:r>
            <a:br>
              <a:rPr lang="fr-FR" sz="1300" dirty="0"/>
            </a:br>
            <a:r>
              <a:rPr lang="fr-FR" sz="1300" dirty="0"/>
              <a:t>             et ajout de feedback.</a:t>
            </a:r>
          </a:p>
        </p:txBody>
      </p:sp>
      <p:pic>
        <p:nvPicPr>
          <p:cNvPr id="29" name="Image 28" descr="Une image contenant Graphique, Police, clipart, graphisme&#10;&#10;Description générée automatiquement">
            <a:extLst>
              <a:ext uri="{FF2B5EF4-FFF2-40B4-BE49-F238E27FC236}">
                <a16:creationId xmlns:a16="http://schemas.microsoft.com/office/drawing/2014/main" id="{82B9399A-8E9C-CFCC-E15C-88754E7C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166" y="1984771"/>
            <a:ext cx="798213" cy="71870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Zoom de diapositive 30">
                <a:extLst>
                  <a:ext uri="{FF2B5EF4-FFF2-40B4-BE49-F238E27FC236}">
                    <a16:creationId xmlns:a16="http://schemas.microsoft.com/office/drawing/2014/main" id="{F1CA4711-BCD9-C1BB-5722-64F6E9A2B4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9381388"/>
                  </p:ext>
                </p:extLst>
              </p:nvPr>
            </p:nvGraphicFramePr>
            <p:xfrm>
              <a:off x="7021608" y="2166096"/>
              <a:ext cx="776260" cy="484265"/>
            </p:xfrm>
            <a:graphic>
              <a:graphicData uri="http://schemas.microsoft.com/office/powerpoint/2016/slidezoom">
                <pslz:sldZm>
                  <pslz:sldZmObj sldId="423" cId="2523150796">
                    <pslz:zmPr id="{208F21ED-01EA-4305-8DAA-7EAC723B54C0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6260" cy="4842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Zoom de diapositive 3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1CA4711-BCD9-C1BB-5722-64F6E9A2B4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608" y="2166096"/>
                <a:ext cx="776260" cy="4842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8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1730591" y="309521"/>
            <a:ext cx="600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1376477" y="1601122"/>
            <a:ext cx="3195523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Contexte et Objectifs</a:t>
            </a:r>
          </a:p>
        </p:txBody>
      </p:sp>
      <p:sp>
        <p:nvSpPr>
          <p:cNvPr id="25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1376477" y="2420510"/>
            <a:ext cx="261449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Problématique</a:t>
            </a:r>
          </a:p>
        </p:txBody>
      </p:sp>
      <p:sp>
        <p:nvSpPr>
          <p:cNvPr id="2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1376477" y="3222902"/>
            <a:ext cx="314326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Jeu de données</a:t>
            </a:r>
          </a:p>
        </p:txBody>
      </p:sp>
      <p:sp>
        <p:nvSpPr>
          <p:cNvPr id="13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3994915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04.</a:t>
            </a:r>
          </a:p>
        </p:txBody>
      </p:sp>
      <p:sp>
        <p:nvSpPr>
          <p:cNvPr id="14" name="Google Shape;532;p33">
            <a:extLst>
              <a:ext uri="{FF2B5EF4-FFF2-40B4-BE49-F238E27FC236}">
                <a16:creationId xmlns:a16="http://schemas.microsoft.com/office/drawing/2014/main" id="{BF13EE57-C916-C8DF-43EF-A373FD7DE665}"/>
              </a:ext>
            </a:extLst>
          </p:cNvPr>
          <p:cNvSpPr txBox="1">
            <a:spLocks/>
          </p:cNvSpPr>
          <p:nvPr/>
        </p:nvSpPr>
        <p:spPr>
          <a:xfrm>
            <a:off x="1376477" y="3932487"/>
            <a:ext cx="288997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Élaboration des Modèles</a:t>
            </a:r>
          </a:p>
        </p:txBody>
      </p:sp>
      <p:grpSp>
        <p:nvGrpSpPr>
          <p:cNvPr id="15" name="Google Shape;875;p44">
            <a:extLst>
              <a:ext uri="{FF2B5EF4-FFF2-40B4-BE49-F238E27FC236}">
                <a16:creationId xmlns:a16="http://schemas.microsoft.com/office/drawing/2014/main" id="{F302E21F-9D51-A0E4-E839-092B588765A6}"/>
              </a:ext>
            </a:extLst>
          </p:cNvPr>
          <p:cNvGrpSpPr/>
          <p:nvPr/>
        </p:nvGrpSpPr>
        <p:grpSpPr>
          <a:xfrm>
            <a:off x="7517334" y="-531815"/>
            <a:ext cx="1734725" cy="1955314"/>
            <a:chOff x="2594603" y="2081903"/>
            <a:chExt cx="871327" cy="982126"/>
          </a:xfrm>
        </p:grpSpPr>
        <p:sp>
          <p:nvSpPr>
            <p:cNvPr id="16" name="Google Shape;876;p44">
              <a:extLst>
                <a:ext uri="{FF2B5EF4-FFF2-40B4-BE49-F238E27FC236}">
                  <a16:creationId xmlns:a16="http://schemas.microsoft.com/office/drawing/2014/main" id="{D8FF438A-BF16-59C3-70EE-A4848F591CF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7;p44">
              <a:extLst>
                <a:ext uri="{FF2B5EF4-FFF2-40B4-BE49-F238E27FC236}">
                  <a16:creationId xmlns:a16="http://schemas.microsoft.com/office/drawing/2014/main" id="{B64CEC98-CF2D-CF33-6930-AF425C4E07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8;p44">
              <a:extLst>
                <a:ext uri="{FF2B5EF4-FFF2-40B4-BE49-F238E27FC236}">
                  <a16:creationId xmlns:a16="http://schemas.microsoft.com/office/drawing/2014/main" id="{51726EA4-6BF6-03A6-3027-8DAA22717FF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9;p44">
              <a:extLst>
                <a:ext uri="{FF2B5EF4-FFF2-40B4-BE49-F238E27FC236}">
                  <a16:creationId xmlns:a16="http://schemas.microsoft.com/office/drawing/2014/main" id="{8931CDA6-CD00-466C-40A0-B7A5D4B8C0E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0;p44">
              <a:extLst>
                <a:ext uri="{FF2B5EF4-FFF2-40B4-BE49-F238E27FC236}">
                  <a16:creationId xmlns:a16="http://schemas.microsoft.com/office/drawing/2014/main" id="{B7060CF5-F514-6BCF-95B8-41125754EEB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1;p44">
              <a:extLst>
                <a:ext uri="{FF2B5EF4-FFF2-40B4-BE49-F238E27FC236}">
                  <a16:creationId xmlns:a16="http://schemas.microsoft.com/office/drawing/2014/main" id="{4615299D-EFA1-1EB9-BB29-04614D6EAE2B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2;p44">
              <a:extLst>
                <a:ext uri="{FF2B5EF4-FFF2-40B4-BE49-F238E27FC236}">
                  <a16:creationId xmlns:a16="http://schemas.microsoft.com/office/drawing/2014/main" id="{1B2AB63F-974A-0A15-1AD8-8DBCFA2A188A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3;p44">
              <a:extLst>
                <a:ext uri="{FF2B5EF4-FFF2-40B4-BE49-F238E27FC236}">
                  <a16:creationId xmlns:a16="http://schemas.microsoft.com/office/drawing/2014/main" id="{713E75A2-88F8-797A-462C-1D451C1CEC9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4;p44">
              <a:extLst>
                <a:ext uri="{FF2B5EF4-FFF2-40B4-BE49-F238E27FC236}">
                  <a16:creationId xmlns:a16="http://schemas.microsoft.com/office/drawing/2014/main" id="{C67804B5-CF21-38E7-862E-53B941C417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5;p44">
              <a:extLst>
                <a:ext uri="{FF2B5EF4-FFF2-40B4-BE49-F238E27FC236}">
                  <a16:creationId xmlns:a16="http://schemas.microsoft.com/office/drawing/2014/main" id="{E8C9FDBB-FEC2-B187-777A-BE88B36601F2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6;p44">
              <a:extLst>
                <a:ext uri="{FF2B5EF4-FFF2-40B4-BE49-F238E27FC236}">
                  <a16:creationId xmlns:a16="http://schemas.microsoft.com/office/drawing/2014/main" id="{C9015D51-1B6B-C778-0094-3CF5C7E19C9D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7;p44">
              <a:extLst>
                <a:ext uri="{FF2B5EF4-FFF2-40B4-BE49-F238E27FC236}">
                  <a16:creationId xmlns:a16="http://schemas.microsoft.com/office/drawing/2014/main" id="{FC04E925-05B7-ECB7-4B92-76720E5E44B7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8;p44">
              <a:extLst>
                <a:ext uri="{FF2B5EF4-FFF2-40B4-BE49-F238E27FC236}">
                  <a16:creationId xmlns:a16="http://schemas.microsoft.com/office/drawing/2014/main" id="{0DCBC2C8-D213-BC13-6BF5-62B001345C7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9;p44">
              <a:extLst>
                <a:ext uri="{FF2B5EF4-FFF2-40B4-BE49-F238E27FC236}">
                  <a16:creationId xmlns:a16="http://schemas.microsoft.com/office/drawing/2014/main" id="{208968A9-D1C7-FC6E-C42C-58B091844C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331058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03.</a:t>
            </a:r>
          </a:p>
        </p:txBody>
      </p:sp>
      <p:sp>
        <p:nvSpPr>
          <p:cNvPr id="45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2469341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02.</a:t>
            </a:r>
          </a:p>
        </p:txBody>
      </p:sp>
      <p:sp>
        <p:nvSpPr>
          <p:cNvPr id="46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165465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01.</a:t>
            </a:r>
          </a:p>
        </p:txBody>
      </p:sp>
      <p:sp>
        <p:nvSpPr>
          <p:cNvPr id="47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4926512" y="1558987"/>
            <a:ext cx="3131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Résultats et Comparaison</a:t>
            </a:r>
          </a:p>
        </p:txBody>
      </p:sp>
      <p:sp>
        <p:nvSpPr>
          <p:cNvPr id="4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4976947" y="2388887"/>
            <a:ext cx="254038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Suivi avec MLOps</a:t>
            </a:r>
          </a:p>
        </p:txBody>
      </p:sp>
      <p:sp>
        <p:nvSpPr>
          <p:cNvPr id="51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310187" y="24829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06.</a:t>
            </a:r>
          </a:p>
        </p:txBody>
      </p:sp>
      <p:sp>
        <p:nvSpPr>
          <p:cNvPr id="5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310187" y="165469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05.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6F398-E65F-92AB-1F0D-2ED9B738C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</a:t>
            </a:fld>
            <a:r>
              <a:rPr lang="fr-FR" dirty="0"/>
              <a:t>/26</a:t>
            </a:r>
          </a:p>
        </p:txBody>
      </p:sp>
      <p:pic>
        <p:nvPicPr>
          <p:cNvPr id="2" name="Image 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A58EC44-4E04-B2DD-D73E-E3192B4D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09" y="768852"/>
            <a:ext cx="1399309" cy="621526"/>
          </a:xfrm>
          <a:prstGeom prst="rect">
            <a:avLst/>
          </a:prstGeom>
        </p:spPr>
      </p:pic>
      <p:sp>
        <p:nvSpPr>
          <p:cNvPr id="5" name="Google Shape;532;p33">
            <a:extLst>
              <a:ext uri="{FF2B5EF4-FFF2-40B4-BE49-F238E27FC236}">
                <a16:creationId xmlns:a16="http://schemas.microsoft.com/office/drawing/2014/main" id="{3CF4A48A-A4A9-4406-89E7-3D1DAA7E81C0}"/>
              </a:ext>
            </a:extLst>
          </p:cNvPr>
          <p:cNvSpPr txBox="1">
            <a:spLocks/>
          </p:cNvSpPr>
          <p:nvPr/>
        </p:nvSpPr>
        <p:spPr>
          <a:xfrm>
            <a:off x="4983297" y="3136914"/>
            <a:ext cx="301254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Déploiement et Suivi en Production</a:t>
            </a:r>
          </a:p>
        </p:txBody>
      </p:sp>
      <p:sp>
        <p:nvSpPr>
          <p:cNvPr id="6" name="Google Shape;529;p33">
            <a:extLst>
              <a:ext uri="{FF2B5EF4-FFF2-40B4-BE49-F238E27FC236}">
                <a16:creationId xmlns:a16="http://schemas.microsoft.com/office/drawing/2014/main" id="{500428B3-3FE1-E092-9E0E-4FE4B6B96F03}"/>
              </a:ext>
            </a:extLst>
          </p:cNvPr>
          <p:cNvSpPr txBox="1">
            <a:spLocks/>
          </p:cNvSpPr>
          <p:nvPr/>
        </p:nvSpPr>
        <p:spPr>
          <a:xfrm>
            <a:off x="4316537" y="3230957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07.</a:t>
            </a:r>
          </a:p>
        </p:txBody>
      </p:sp>
      <p:sp>
        <p:nvSpPr>
          <p:cNvPr id="3" name="Google Shape;532;p33">
            <a:extLst>
              <a:ext uri="{FF2B5EF4-FFF2-40B4-BE49-F238E27FC236}">
                <a16:creationId xmlns:a16="http://schemas.microsoft.com/office/drawing/2014/main" id="{9B46D164-96DC-8FB2-2E79-3733555F60F3}"/>
              </a:ext>
            </a:extLst>
          </p:cNvPr>
          <p:cNvSpPr txBox="1">
            <a:spLocks/>
          </p:cNvSpPr>
          <p:nvPr/>
        </p:nvSpPr>
        <p:spPr>
          <a:xfrm>
            <a:off x="4983298" y="3888628"/>
            <a:ext cx="222533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Conclusion et Perspectives</a:t>
            </a:r>
          </a:p>
        </p:txBody>
      </p:sp>
      <p:sp>
        <p:nvSpPr>
          <p:cNvPr id="7" name="Google Shape;529;p33">
            <a:extLst>
              <a:ext uri="{FF2B5EF4-FFF2-40B4-BE49-F238E27FC236}">
                <a16:creationId xmlns:a16="http://schemas.microsoft.com/office/drawing/2014/main" id="{9C11F530-608F-4136-DB8D-6F57982861B3}"/>
              </a:ext>
            </a:extLst>
          </p:cNvPr>
          <p:cNvSpPr txBox="1">
            <a:spLocks/>
          </p:cNvSpPr>
          <p:nvPr/>
        </p:nvSpPr>
        <p:spPr>
          <a:xfrm>
            <a:off x="4316537" y="3982671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08.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build="p"/>
      <p:bldP spid="25" grpId="0"/>
      <p:bldP spid="28" grpId="0"/>
      <p:bldP spid="13" grpId="0" animBg="1"/>
      <p:bldP spid="14" grpId="0"/>
      <p:bldP spid="44" grpId="0" animBg="1"/>
      <p:bldP spid="45" grpId="0" animBg="1"/>
      <p:bldP spid="46" grpId="0" animBg="1"/>
      <p:bldP spid="47" grpId="0"/>
      <p:bldP spid="48" grpId="0"/>
      <p:bldP spid="51" grpId="0" animBg="1"/>
      <p:bldP spid="52" grpId="0" animBg="1"/>
      <p:bldP spid="5" grpId="0"/>
      <p:bldP spid="6" grpId="0" animBg="1"/>
      <p:bldP spid="3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343D93-DEE7-E76D-1283-4BA110F94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20</a:t>
            </a:fld>
            <a:r>
              <a:rPr lang="fr-FR" dirty="0"/>
              <a:t>/26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CB4F8D6-C2E2-197D-AEC4-67F5C92D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Docker Desktop : container et images</a:t>
            </a:r>
          </a:p>
        </p:txBody>
      </p:sp>
      <p:pic>
        <p:nvPicPr>
          <p:cNvPr id="8" name="Image 7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C9E9727C-E0C5-2532-B981-06D85430E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73" y="1165121"/>
            <a:ext cx="4771355" cy="3268956"/>
          </a:xfrm>
          <a:prstGeom prst="rect">
            <a:avLst/>
          </a:prstGeom>
        </p:spPr>
      </p:pic>
      <p:pic>
        <p:nvPicPr>
          <p:cNvPr id="10" name="Image 9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EC94CFFB-D14A-6CD1-7771-48EF0508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88" y="1108419"/>
            <a:ext cx="5138493" cy="32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>
          <a:extLst>
            <a:ext uri="{FF2B5EF4-FFF2-40B4-BE49-F238E27FC236}">
              <a16:creationId xmlns:a16="http://schemas.microsoft.com/office/drawing/2014/main" id="{4A778E4F-00FF-5213-7357-E59B73E3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815;p69">
            <a:extLst>
              <a:ext uri="{FF2B5EF4-FFF2-40B4-BE49-F238E27FC236}">
                <a16:creationId xmlns:a16="http://schemas.microsoft.com/office/drawing/2014/main" id="{0BBA75D0-7081-B767-C4D2-7120B0FB0337}"/>
              </a:ext>
            </a:extLst>
          </p:cNvPr>
          <p:cNvGrpSpPr/>
          <p:nvPr/>
        </p:nvGrpSpPr>
        <p:grpSpPr>
          <a:xfrm>
            <a:off x="8213558" y="5582790"/>
            <a:ext cx="603583" cy="840953"/>
            <a:chOff x="1394741" y="1512061"/>
            <a:chExt cx="252444" cy="351722"/>
          </a:xfrm>
        </p:grpSpPr>
        <p:sp>
          <p:nvSpPr>
            <p:cNvPr id="5" name="Google Shape;12816;p69">
              <a:extLst>
                <a:ext uri="{FF2B5EF4-FFF2-40B4-BE49-F238E27FC236}">
                  <a16:creationId xmlns:a16="http://schemas.microsoft.com/office/drawing/2014/main" id="{B9C9F899-548B-4FED-821E-676C1DCAEB9F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817;p69">
              <a:extLst>
                <a:ext uri="{FF2B5EF4-FFF2-40B4-BE49-F238E27FC236}">
                  <a16:creationId xmlns:a16="http://schemas.microsoft.com/office/drawing/2014/main" id="{CB65E96B-AC12-1400-A4C8-01056E6B8B4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8;p69">
              <a:extLst>
                <a:ext uri="{FF2B5EF4-FFF2-40B4-BE49-F238E27FC236}">
                  <a16:creationId xmlns:a16="http://schemas.microsoft.com/office/drawing/2014/main" id="{7E0615CC-1B6B-65BA-F908-EA084FCD1231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9;p69">
              <a:extLst>
                <a:ext uri="{FF2B5EF4-FFF2-40B4-BE49-F238E27FC236}">
                  <a16:creationId xmlns:a16="http://schemas.microsoft.com/office/drawing/2014/main" id="{D335DD63-19C0-BE41-03F8-FCBC611480F8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0;p69">
              <a:extLst>
                <a:ext uri="{FF2B5EF4-FFF2-40B4-BE49-F238E27FC236}">
                  <a16:creationId xmlns:a16="http://schemas.microsoft.com/office/drawing/2014/main" id="{FB727FE1-7696-9783-27E9-E3A427820698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21;p69">
              <a:extLst>
                <a:ext uri="{FF2B5EF4-FFF2-40B4-BE49-F238E27FC236}">
                  <a16:creationId xmlns:a16="http://schemas.microsoft.com/office/drawing/2014/main" id="{D2D14665-38E6-4500-4A9C-4959E1EA1D5F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22;p69">
              <a:extLst>
                <a:ext uri="{FF2B5EF4-FFF2-40B4-BE49-F238E27FC236}">
                  <a16:creationId xmlns:a16="http://schemas.microsoft.com/office/drawing/2014/main" id="{657877A9-8876-7C95-CE31-ADEE0D27CA04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23;p69">
              <a:extLst>
                <a:ext uri="{FF2B5EF4-FFF2-40B4-BE49-F238E27FC236}">
                  <a16:creationId xmlns:a16="http://schemas.microsoft.com/office/drawing/2014/main" id="{0A458EE3-D54B-5B04-0023-BF040EA60227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24;p69">
              <a:extLst>
                <a:ext uri="{FF2B5EF4-FFF2-40B4-BE49-F238E27FC236}">
                  <a16:creationId xmlns:a16="http://schemas.microsoft.com/office/drawing/2014/main" id="{5CA9294A-CBEB-B124-1986-E79D7EF0C089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25;p69">
              <a:extLst>
                <a:ext uri="{FF2B5EF4-FFF2-40B4-BE49-F238E27FC236}">
                  <a16:creationId xmlns:a16="http://schemas.microsoft.com/office/drawing/2014/main" id="{FC12FB00-C453-EC2C-D3A8-561C52FB43D9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26;p69">
              <a:extLst>
                <a:ext uri="{FF2B5EF4-FFF2-40B4-BE49-F238E27FC236}">
                  <a16:creationId xmlns:a16="http://schemas.microsoft.com/office/drawing/2014/main" id="{35898403-CBB0-172C-E43F-CAE12CE49038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27;p69">
              <a:extLst>
                <a:ext uri="{FF2B5EF4-FFF2-40B4-BE49-F238E27FC236}">
                  <a16:creationId xmlns:a16="http://schemas.microsoft.com/office/drawing/2014/main" id="{A2FF3704-082A-E69B-9565-5E07520972D7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69">
              <a:extLst>
                <a:ext uri="{FF2B5EF4-FFF2-40B4-BE49-F238E27FC236}">
                  <a16:creationId xmlns:a16="http://schemas.microsoft.com/office/drawing/2014/main" id="{D1F73C7A-259F-B2DB-A104-BAE4B2800488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69">
              <a:extLst>
                <a:ext uri="{FF2B5EF4-FFF2-40B4-BE49-F238E27FC236}">
                  <a16:creationId xmlns:a16="http://schemas.microsoft.com/office/drawing/2014/main" id="{CCB20E9A-AF5D-1834-F939-ADEC5BDAF297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69">
              <a:extLst>
                <a:ext uri="{FF2B5EF4-FFF2-40B4-BE49-F238E27FC236}">
                  <a16:creationId xmlns:a16="http://schemas.microsoft.com/office/drawing/2014/main" id="{DF4A9517-C25E-F4EE-8CFA-3DFAF11EF960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69">
              <a:extLst>
                <a:ext uri="{FF2B5EF4-FFF2-40B4-BE49-F238E27FC236}">
                  <a16:creationId xmlns:a16="http://schemas.microsoft.com/office/drawing/2014/main" id="{9B3A7456-9780-6CFF-A86D-5D020A09D6FE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69">
              <a:extLst>
                <a:ext uri="{FF2B5EF4-FFF2-40B4-BE49-F238E27FC236}">
                  <a16:creationId xmlns:a16="http://schemas.microsoft.com/office/drawing/2014/main" id="{DBDDE03F-F967-D786-C20E-439CB5F7C698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D27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44F1B490-CC80-1429-DEDD-5D535E0D7A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21</a:t>
            </a:fld>
            <a:r>
              <a:rPr lang="fr-FR" dirty="0"/>
              <a:t>/26</a:t>
            </a:r>
          </a:p>
        </p:txBody>
      </p:sp>
      <p:pic>
        <p:nvPicPr>
          <p:cNvPr id="25" name="Image 2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EFA7F127-9CA3-0606-C258-886D0F9D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60" y="181039"/>
            <a:ext cx="1399309" cy="62152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38A4C45-86C1-9273-C509-A0215B75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07. </a:t>
            </a:r>
            <a:r>
              <a:rPr lang="fr-FR" sz="2800" dirty="0"/>
              <a:t>Déploiement et suivi en production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76F715A-F588-6E29-EFB8-55A666552387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Google Shape;659;p38">
            <a:extLst>
              <a:ext uri="{FF2B5EF4-FFF2-40B4-BE49-F238E27FC236}">
                <a16:creationId xmlns:a16="http://schemas.microsoft.com/office/drawing/2014/main" id="{A3C689C8-8BD7-8FA6-1DBE-A47E3645E0C8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5465388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Déploiement sur Heroku et Suivi avec Azure Insights</a:t>
            </a:r>
            <a:endParaRPr lang="fr-FR" sz="1600" b="1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7E1D28E0-227D-E35E-99D5-FD40DEF13A3E}"/>
              </a:ext>
            </a:extLst>
          </p:cNvPr>
          <p:cNvSpPr txBox="1">
            <a:spLocks/>
          </p:cNvSpPr>
          <p:nvPr/>
        </p:nvSpPr>
        <p:spPr>
          <a:xfrm>
            <a:off x="1683464" y="1592132"/>
            <a:ext cx="5179452" cy="29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Outils utilisés :</a:t>
            </a:r>
          </a:p>
          <a:p>
            <a:pPr marL="0" lvl="0" indent="0"/>
            <a:r>
              <a:rPr lang="fr-FR" sz="1300" b="1" dirty="0"/>
              <a:t>-     </a:t>
            </a:r>
            <a:r>
              <a:rPr lang="fr-FR" sz="1300" i="1" dirty="0"/>
              <a:t>Heroku</a:t>
            </a:r>
            <a:r>
              <a:rPr lang="fr-FR" sz="1300" dirty="0"/>
              <a:t> pour le déploiement, </a:t>
            </a:r>
            <a:r>
              <a:rPr lang="fr-FR" sz="1300" i="1" dirty="0"/>
              <a:t>Azure Application Insights </a:t>
            </a:r>
            <a:r>
              <a:rPr lang="fr-FR" sz="1300" dirty="0"/>
              <a:t>pour   </a:t>
            </a:r>
            <a:br>
              <a:rPr lang="fr-FR" sz="1300" dirty="0"/>
            </a:br>
            <a:r>
              <a:rPr lang="fr-FR" sz="1300" dirty="0"/>
              <a:t>       le monitoring.</a:t>
            </a:r>
          </a:p>
          <a:p>
            <a:pPr marL="0" lvl="0" indent="0"/>
            <a:endParaRPr lang="fr-FR" dirty="0"/>
          </a:p>
          <a:p>
            <a:pPr marL="0" indent="0"/>
            <a:r>
              <a:rPr lang="fr-FR" sz="1600" b="1" dirty="0"/>
              <a:t>Actions réalisées :</a:t>
            </a:r>
            <a:endParaRPr lang="fr-FR" sz="1600" dirty="0"/>
          </a:p>
          <a:p>
            <a:pPr marL="285750" lvl="0" indent="-285750">
              <a:buFontTx/>
              <a:buChar char="-"/>
            </a:pPr>
            <a:r>
              <a:rPr lang="fr-FR" sz="1300" dirty="0"/>
              <a:t>Déploiement des </a:t>
            </a:r>
            <a:r>
              <a:rPr lang="fr-FR" sz="1300" b="1" dirty="0"/>
              <a:t>conteneurs Docker sur Heroku: </a:t>
            </a:r>
            <a:br>
              <a:rPr lang="fr-FR" sz="1300" b="1" dirty="0"/>
            </a:br>
            <a:endParaRPr lang="fr-FR" sz="1300" dirty="0"/>
          </a:p>
          <a:p>
            <a:pPr marL="285750" lvl="0" indent="-285750">
              <a:buFontTx/>
              <a:buChar char="-"/>
            </a:pPr>
            <a:r>
              <a:rPr lang="fr-FR" sz="1300" dirty="0"/>
              <a:t>Tests finaux de l’API en production (test de l’application).</a:t>
            </a:r>
          </a:p>
          <a:p>
            <a:pPr marL="285750" lvl="0" indent="-285750">
              <a:buFontTx/>
              <a:buChar char="-"/>
            </a:pPr>
            <a:endParaRPr lang="fr-FR" sz="1300" dirty="0"/>
          </a:p>
          <a:p>
            <a:pPr marL="285750" lvl="0" indent="-285750">
              <a:buFontTx/>
              <a:buChar char="-"/>
            </a:pPr>
            <a:r>
              <a:rPr lang="fr-FR" sz="1300" dirty="0"/>
              <a:t>Suivi du déploiement avec </a:t>
            </a:r>
            <a:r>
              <a:rPr lang="fr-FR" sz="1300" b="1" dirty="0"/>
              <a:t>Azure Application Insights</a:t>
            </a:r>
            <a:endParaRPr lang="fr-FR" sz="1300" dirty="0"/>
          </a:p>
        </p:txBody>
      </p:sp>
      <p:pic>
        <p:nvPicPr>
          <p:cNvPr id="26" name="Image 25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CEECD372-BAEE-2D93-BC28-6AE65C25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502" y="2354008"/>
            <a:ext cx="512063" cy="522163"/>
          </a:xfrm>
          <a:prstGeom prst="rect">
            <a:avLst/>
          </a:prstGeom>
        </p:spPr>
      </p:pic>
      <p:pic>
        <p:nvPicPr>
          <p:cNvPr id="28" name="Image 27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14EFF1C0-7444-C097-CCCD-8F9679C5B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452" y="3135344"/>
            <a:ext cx="462113" cy="46211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Zoom de diapositive 31">
                <a:extLst>
                  <a:ext uri="{FF2B5EF4-FFF2-40B4-BE49-F238E27FC236}">
                    <a16:creationId xmlns:a16="http://schemas.microsoft.com/office/drawing/2014/main" id="{9C110C7F-93EA-6525-DAA4-686E42333F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3148774"/>
                  </p:ext>
                </p:extLst>
              </p:nvPr>
            </p:nvGraphicFramePr>
            <p:xfrm>
              <a:off x="7466269" y="2415294"/>
              <a:ext cx="640527" cy="399589"/>
            </p:xfrm>
            <a:graphic>
              <a:graphicData uri="http://schemas.microsoft.com/office/powerpoint/2016/slidezoom">
                <pslz:sldZm>
                  <pslz:sldZmObj sldId="427" cId="501847868">
                    <pslz:zmPr id="{84750675-7324-4DC4-B06B-FBAC5BB5D054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527" cy="3995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Zoom de diapositive 3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C110C7F-93EA-6525-DAA4-686E42333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6269" y="2415294"/>
                <a:ext cx="640527" cy="3995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3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48ACA5-31B2-63A0-9EB4-163B462C31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22</a:t>
            </a:fld>
            <a:r>
              <a:rPr lang="fr-FR" dirty="0"/>
              <a:t>/26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63A6818-8D30-D4DF-B4B8-C36F3CA8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Heroku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FC8FDF-ACF3-322D-4F46-D047F4CA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83" y="1018160"/>
            <a:ext cx="6815234" cy="32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86CD-173C-79E3-B085-3D007D28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689DF3-CF20-DCA6-1317-10C0BF3447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23</a:t>
            </a:fld>
            <a:r>
              <a:rPr lang="fr-FR" dirty="0"/>
              <a:t>/26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C8D5A9-8113-E56B-5C39-F2E767E2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10" y="1243782"/>
            <a:ext cx="7399291" cy="2852738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20461C3-E032-A4D8-3C32-EADE9B24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Azure Insights – vue d’ensemble</a:t>
            </a:r>
          </a:p>
        </p:txBody>
      </p:sp>
    </p:spTree>
    <p:extLst>
      <p:ext uri="{BB962C8B-B14F-4D97-AF65-F5344CB8AC3E}">
        <p14:creationId xmlns:p14="http://schemas.microsoft.com/office/powerpoint/2010/main" val="303182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1FD087-C079-2BE8-3AE0-DAC15807C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24</a:t>
            </a:fld>
            <a:r>
              <a:rPr lang="fr-FR" dirty="0"/>
              <a:t>/26</a:t>
            </a:r>
          </a:p>
        </p:txBody>
      </p:sp>
      <p:pic>
        <p:nvPicPr>
          <p:cNvPr id="6" name="demo_appli">
            <a:hlinkClick r:id="" action="ppaction://media"/>
            <a:extLst>
              <a:ext uri="{FF2B5EF4-FFF2-40B4-BE49-F238E27FC236}">
                <a16:creationId xmlns:a16="http://schemas.microsoft.com/office/drawing/2014/main" id="{A68D54F0-21D5-8138-7748-175B6B66B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102" y="1221214"/>
            <a:ext cx="5650528" cy="3411798"/>
          </a:xfrm>
          <a:prstGeom prst="rect">
            <a:avLst/>
          </a:prstGeom>
        </p:spPr>
      </p:pic>
      <p:sp>
        <p:nvSpPr>
          <p:cNvPr id="7" name="Titre 2">
            <a:extLst>
              <a:ext uri="{FF2B5EF4-FFF2-40B4-BE49-F238E27FC236}">
                <a16:creationId xmlns:a16="http://schemas.microsoft.com/office/drawing/2014/main" id="{FE001C76-2CC0-8F3E-E0EA-C3CDF510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07. </a:t>
            </a:r>
            <a:r>
              <a:rPr lang="fr-FR" sz="2800" dirty="0"/>
              <a:t>Déploiement et suivi en production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99ADA9-4291-03E1-4785-DC65923194D6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59;p38">
            <a:extLst>
              <a:ext uri="{FF2B5EF4-FFF2-40B4-BE49-F238E27FC236}">
                <a16:creationId xmlns:a16="http://schemas.microsoft.com/office/drawing/2014/main" id="{37FAB7A0-BD71-9EE4-4374-9EA6718F87C2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5465388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Test de l’application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22174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EF8B8F66-E864-3FC2-6F8D-7E97CE97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57" y="1719642"/>
            <a:ext cx="4587298" cy="300698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3C38BF-3BB7-8796-6FE8-DAC5E8836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25</a:t>
            </a:fld>
            <a:r>
              <a:rPr lang="fr-FR" dirty="0"/>
              <a:t>/26</a:t>
            </a: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067A7151-DD29-E9E0-3A9B-75ABB051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07. </a:t>
            </a:r>
            <a:r>
              <a:rPr lang="fr-FR" sz="2800" dirty="0"/>
              <a:t>Déploiement et suivi en production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C73619C-0E9D-A525-691B-CE6F80446060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C716B62D-0CAC-6187-CB98-C9B246453A8F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5465388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Création d’une alerte</a:t>
            </a:r>
          </a:p>
        </p:txBody>
      </p:sp>
      <p:pic>
        <p:nvPicPr>
          <p:cNvPr id="10" name="Image 9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59FAE135-137B-C941-C2E9-8B23C70C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34" y="1611955"/>
            <a:ext cx="6603931" cy="32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08.  Conclusion et perspectives</a:t>
            </a: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26</a:t>
            </a:fld>
            <a:r>
              <a:rPr lang="fr-FR" dirty="0"/>
              <a:t>/26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CD129C19-F4B6-6262-136B-47E6264622BD}"/>
              </a:ext>
            </a:extLst>
          </p:cNvPr>
          <p:cNvGrpSpPr/>
          <p:nvPr/>
        </p:nvGrpSpPr>
        <p:grpSpPr>
          <a:xfrm>
            <a:off x="7416546" y="3494697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F1101679-DC1A-66EF-E7A6-27120DFDF438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18133157-9C75-8882-2A1E-C6CD1A169DB9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92F6D302-D5FB-A3BF-43EC-E76B1511D0E8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F5356C95-96D6-0EC3-39BC-DE276EDF4A81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73FF916B-81BB-CDA1-3030-FAE46B80A099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EF9BADF3-0DA1-9C90-726D-98B84D66D895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BB458F12-1F03-0E3B-D4A7-1A85F990FC8F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6AFBB6FA-4891-D93F-B622-16113B1DE76F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015B21C7-CDFB-72F2-164A-EFA96F5A857A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F1DA4924-AA57-9307-B4F8-66837D22DFEC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565E7DC8-C135-B582-6034-5E3F23C3DAD1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0F4E2CBF-1B26-501C-6402-99B99DBBD11E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AB018163-53E9-215D-2A13-671BF4A0E547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D8724170-81EC-8C38-CDFD-7678464B9379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94981B49-02A4-30D3-CE2F-92184AB4E8F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03E1C5D-1ED3-1A9D-2B52-CBE1C84FF162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244A365A-96B6-7292-D58B-BE43F5D268B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F1C5A94-0568-9708-6397-11158D65A5E4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C98ACF0A-68C7-2805-C99D-707A791F2D15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B6E3962A-8DF9-906E-0024-AAF58A0AB41F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B8B7CCAA-8FD2-52FE-58CC-E3CB583CE3CC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5D433602-39A4-3D42-710D-5549F29B5F74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FC519B7D-11EC-6E24-1326-8D8D1145B643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D1E53D7-2A33-F080-0D63-CEA37842A57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4765077-E4CB-2CD6-5A03-E35D193CFF0A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EF54506E-9C62-7464-03C4-993D62BC300F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92719D63-B976-AF58-A2FB-37F6FEB328B0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727EFC23-C1B6-C356-0C4E-2DBFC3289A05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95A19238-DC32-77FD-4EC4-206B0FBA97A7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2917864A-9890-884A-7B63-19647CA1664F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602D07B-77D0-9569-0E11-3F71A964C6D8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2599C31A-9D02-F129-A11E-DEE070386931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A581F158-D672-99F5-B9FE-53A096A28A84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3FB780E8-69C1-53C2-ED22-A32DD0FD8A00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762B11A1-7A41-DB32-A2FA-809282250A4D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2A495A5B-AEE4-7FFE-2A2A-876CA910E9E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5F69E04B-76D7-2062-83DC-ADE8AE1D4C9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659;p38">
            <a:extLst>
              <a:ext uri="{FF2B5EF4-FFF2-40B4-BE49-F238E27FC236}">
                <a16:creationId xmlns:a16="http://schemas.microsoft.com/office/drawing/2014/main" id="{11FC5640-E480-C65F-E2D0-44A55B5F0B09}"/>
              </a:ext>
            </a:extLst>
          </p:cNvPr>
          <p:cNvSpPr txBox="1">
            <a:spLocks/>
          </p:cNvSpPr>
          <p:nvPr/>
        </p:nvSpPr>
        <p:spPr>
          <a:xfrm>
            <a:off x="1687690" y="1297376"/>
            <a:ext cx="5334681" cy="29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200" dirty="0"/>
              <a:t>Ce projet nous a permis de développer et déployer un modèle de Deep Learning avancé capable d’analyser le sentiment des tweets avec une approche rigoureuse et une intégration MLOps complète.</a:t>
            </a:r>
          </a:p>
          <a:p>
            <a:pPr marL="0" lvl="0" indent="0"/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Modèle performant </a:t>
            </a:r>
            <a:r>
              <a:rPr lang="fr-FR" sz="1200" dirty="0"/>
              <a:t>: Le modèle LSTM bidirectionnel avec Word2Vec.</a:t>
            </a:r>
            <a:br>
              <a:rPr lang="fr-FR" sz="1200" dirty="0"/>
            </a:br>
            <a:endParaRPr lang="fr-FR" sz="1200" dirty="0"/>
          </a:p>
          <a:p>
            <a:pPr marL="285750" indent="-285750">
              <a:buFontTx/>
              <a:buChar char="-"/>
            </a:pPr>
            <a:r>
              <a:rPr lang="fr-FR" sz="1200" dirty="0"/>
              <a:t>Déploiement d’une API d'inférence fonctionnelle, accessible via une interface utilisateur intuitive et un suivi en production avec Azure Insights</a:t>
            </a:r>
            <a:br>
              <a:rPr lang="fr-FR" sz="1200" dirty="0"/>
            </a:br>
            <a:endParaRPr lang="fr-FR" sz="1200" dirty="0"/>
          </a:p>
          <a:p>
            <a:pPr marL="285750" indent="-285750">
              <a:buFontTx/>
              <a:buChar char="-"/>
            </a:pPr>
            <a:r>
              <a:rPr lang="fr-FR" sz="1200" dirty="0"/>
              <a:t>Industrialisation du cycle de vie du modèle grâce aux outils MLOps.</a:t>
            </a:r>
          </a:p>
          <a:p>
            <a:pPr marL="171450" indent="-171450">
              <a:buFontTx/>
              <a:buChar char="-"/>
            </a:pPr>
            <a:endParaRPr lang="fr-FR" sz="1200" dirty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ADE8390-1C83-C271-2A28-90D3FA711969}"/>
              </a:ext>
            </a:extLst>
          </p:cNvPr>
          <p:cNvSpPr/>
          <p:nvPr/>
        </p:nvSpPr>
        <p:spPr>
          <a:xfrm>
            <a:off x="1542218" y="1411875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14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CF2C8-3FAB-5F32-9983-658E32B2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A73DC188-71DB-3E0C-81D9-7FE71B3B81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08.  Conclusion et perspectives</a:t>
            </a: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9EC3908C-0B2F-9DC2-CDB4-10B8EB73D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27</a:t>
            </a:fld>
            <a:r>
              <a:rPr lang="fr-FR" dirty="0"/>
              <a:t>/26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99F2A1C0-2AC6-87F0-3702-8DB7D03769D0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5C612882-D27A-C4C3-E6ED-EFCFE43386A1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EED12FB0-F8A8-0DF5-5961-4AE5E498412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93AFF714-0156-3188-7C52-62ECC23902AE}"/>
              </a:ext>
            </a:extLst>
          </p:cNvPr>
          <p:cNvGrpSpPr/>
          <p:nvPr/>
        </p:nvGrpSpPr>
        <p:grpSpPr>
          <a:xfrm>
            <a:off x="7647604" y="2477059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33ECADB6-820F-4B1F-C050-1D507A6AC84B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7738476B-035C-A69D-7433-848D4E475CC1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A7A18B4C-28E3-77AF-F7C2-540614C12BC1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6D61B067-342F-7C2C-602E-E18830FB43E1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FCBF21E1-69AF-2E09-EF91-9807C8AD95AA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1C4C0E1F-FC8D-8286-44F7-AC71C31B0512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6392F0B4-72BE-6F34-D748-705265BEC3E6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5D2AA45E-F02B-D4AB-31ED-A07992B4D628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0D5F4A83-53AA-F449-C542-C98428919DED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70BAE944-182F-2F0C-F0B8-88FD018B6607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6EDA7D4F-0E02-D265-F14D-2743BAAC7A4C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D42D98B4-0C94-C280-B062-0511E10C5012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9D384D7D-83AB-53EE-3EBB-306CB601304B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D0B6EE7E-4F32-AA99-0003-AB9365EBE7DC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DBEB42FB-94A8-4B24-2377-83BEF9481AE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30797C3C-DE11-6A0C-A998-9CBB54B864D1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1ECF2C80-5CD8-7444-F8E6-0754366F8285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0E38121-0053-58FA-FB11-0755D4CDA3EA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0B520516-3A6A-E2FE-1326-E4C2BE457BC7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A509FAFA-DB71-63AB-8EFA-86CEA8417DEA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3C5A14B9-83E1-01E2-DD47-6A213EF6BD72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137A9F2C-CC38-7F8D-3D32-DB58107A34DC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EE06275A-C25F-8C5A-CF76-3D37F7EB2B60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E207A06-B783-C682-7B2F-0FC194D14712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9CAE7037-0EAB-7408-324C-1CCFE64361E9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1906CF42-4F4C-4DFC-912B-23C142DB3F3D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9677ED60-B274-73DD-FE87-19AB1E3E9284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A487C0C9-F022-8538-EDAA-E64D69E6DE7E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30194E0E-B2EE-884C-8325-5B24CB43EFFE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9595650A-950F-0B67-1BB9-0368F5D0E890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0E2DEB6-4D31-C327-CA53-BAB535940133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161C9151-4684-8C2A-1DA3-D74BBD1A9D68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03F1B814-9055-472E-4B02-30D35666ABAF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7E207D69-ECA3-C394-C750-4D6971B9EFE4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76D4C981-3083-36A1-AC85-4BC800917A20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6C2C0D79-7F45-AA4F-C70B-0AE06717CB10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AA4287FA-F651-5F9E-9A95-227933355798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659;p38">
            <a:extLst>
              <a:ext uri="{FF2B5EF4-FFF2-40B4-BE49-F238E27FC236}">
                <a16:creationId xmlns:a16="http://schemas.microsoft.com/office/drawing/2014/main" id="{3ADA58DB-03F3-C6B3-B177-0FD844C6CAAE}"/>
              </a:ext>
            </a:extLst>
          </p:cNvPr>
          <p:cNvSpPr txBox="1">
            <a:spLocks/>
          </p:cNvSpPr>
          <p:nvPr/>
        </p:nvSpPr>
        <p:spPr>
          <a:xfrm>
            <a:off x="1687690" y="1646902"/>
            <a:ext cx="5462437" cy="256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Optimisation du modèle</a:t>
            </a:r>
            <a:br>
              <a:rPr lang="fr-FR" sz="1200" dirty="0"/>
            </a:br>
            <a:r>
              <a:rPr lang="fr-FR" sz="1200" dirty="0"/>
              <a:t>Tester d’autres embedding ou modèles plus récents comme GPT-</a:t>
            </a:r>
            <a:r>
              <a:rPr lang="fr-FR" sz="1200" dirty="0" err="1"/>
              <a:t>based</a:t>
            </a:r>
            <a:r>
              <a:rPr lang="fr-FR" sz="1200" dirty="0"/>
              <a:t> embedding / Optimiser les paramètres (Optuna – GridSearch)</a:t>
            </a:r>
            <a:br>
              <a:rPr lang="fr-FR" sz="1200" dirty="0"/>
            </a:br>
            <a:endParaRPr lang="fr-FR" sz="1200" dirty="0"/>
          </a:p>
          <a:p>
            <a:pPr marL="285750" indent="-285750">
              <a:buFontTx/>
              <a:buChar char="-"/>
            </a:pPr>
            <a:r>
              <a:rPr lang="fr-FR" dirty="0"/>
              <a:t>Amélioration du suivi en production</a:t>
            </a:r>
            <a:br>
              <a:rPr lang="fr-FR" sz="1200" dirty="0"/>
            </a:br>
            <a:r>
              <a:rPr lang="fr-FR" sz="1200" dirty="0"/>
              <a:t>Ajouter un système d’alertes automatiques en cas de dégradation des performances.</a:t>
            </a:r>
            <a:br>
              <a:rPr lang="fr-FR" sz="1200" dirty="0"/>
            </a:br>
            <a:endParaRPr lang="fr-FR" sz="1200" dirty="0"/>
          </a:p>
          <a:p>
            <a:pPr marL="285750" indent="-285750">
              <a:buFontTx/>
              <a:buChar char="-"/>
            </a:pPr>
            <a:r>
              <a:rPr lang="fr-FR" dirty="0"/>
              <a:t>Scalabilité</a:t>
            </a:r>
            <a:br>
              <a:rPr lang="fr-FR" sz="1600" dirty="0"/>
            </a:br>
            <a:r>
              <a:rPr lang="fr-FR" sz="1200" dirty="0"/>
              <a:t>Déployer l’application sur une infrastructure plus scalable comme </a:t>
            </a:r>
            <a:r>
              <a:rPr lang="fr-FR" sz="1200" b="1" dirty="0"/>
              <a:t>AWS Lambda</a:t>
            </a:r>
            <a:r>
              <a:rPr lang="fr-FR" sz="1200" dirty="0"/>
              <a:t> ou </a:t>
            </a:r>
            <a:r>
              <a:rPr lang="fr-FR" sz="1200" b="1" dirty="0"/>
              <a:t>Azure Kubernetes Service</a:t>
            </a:r>
            <a:endParaRPr lang="fr-FR" sz="12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C366D4A-D651-5F5E-47FC-43DBBEB591F7}"/>
              </a:ext>
            </a:extLst>
          </p:cNvPr>
          <p:cNvSpPr/>
          <p:nvPr/>
        </p:nvSpPr>
        <p:spPr>
          <a:xfrm>
            <a:off x="1296606" y="12103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D81C234C-68C6-716B-A0E1-46956B78A92F}"/>
              </a:ext>
            </a:extLst>
          </p:cNvPr>
          <p:cNvSpPr txBox="1">
            <a:spLocks/>
          </p:cNvSpPr>
          <p:nvPr/>
        </p:nvSpPr>
        <p:spPr>
          <a:xfrm>
            <a:off x="1528778" y="1039499"/>
            <a:ext cx="5465388" cy="4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Perspectives d’amélioration</a:t>
            </a:r>
            <a:endParaRPr lang="fr-FR" sz="1600" b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48CCD4C4-1D28-2024-E1C8-B6996324B9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19825"/>
                  </p:ext>
                </p:extLst>
              </p:nvPr>
            </p:nvGraphicFramePr>
            <p:xfrm>
              <a:off x="7747548" y="2568625"/>
              <a:ext cx="880631" cy="549376"/>
            </p:xfrm>
            <a:graphic>
              <a:graphicData uri="http://schemas.microsoft.com/office/powerpoint/2016/slidezoom">
                <pslz:sldZm>
                  <pslz:sldZmObj sldId="431" cId="1408954282">
                    <pslz:zmPr id="{FEBA5A0E-DA1F-4768-B311-CE220F01F6A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631" cy="54937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CCD4C4-1D28-2024-E1C8-B6996324B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7548" y="2568625"/>
                <a:ext cx="880631" cy="54937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76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736840" y="1699800"/>
            <a:ext cx="5826281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pour votre écoute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922;p65">
            <a:extLst>
              <a:ext uri="{FF2B5EF4-FFF2-40B4-BE49-F238E27FC236}">
                <a16:creationId xmlns:a16="http://schemas.microsoft.com/office/drawing/2014/main" id="{88B27346-7716-3D34-5421-D50734B814E6}"/>
              </a:ext>
            </a:extLst>
          </p:cNvPr>
          <p:cNvGrpSpPr/>
          <p:nvPr/>
        </p:nvGrpSpPr>
        <p:grpSpPr>
          <a:xfrm>
            <a:off x="4275126" y="3803862"/>
            <a:ext cx="749707" cy="634975"/>
            <a:chOff x="6671087" y="2009304"/>
            <a:chExt cx="332757" cy="281833"/>
          </a:xfrm>
          <a:solidFill>
            <a:srgbClr val="FFC000"/>
          </a:solidFill>
        </p:grpSpPr>
        <p:sp>
          <p:nvSpPr>
            <p:cNvPr id="3" name="Google Shape;9923;p65">
              <a:extLst>
                <a:ext uri="{FF2B5EF4-FFF2-40B4-BE49-F238E27FC236}">
                  <a16:creationId xmlns:a16="http://schemas.microsoft.com/office/drawing/2014/main" id="{4BCCAEF3-A572-68C6-CB96-E358844637A2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24;p65">
              <a:extLst>
                <a:ext uri="{FF2B5EF4-FFF2-40B4-BE49-F238E27FC236}">
                  <a16:creationId xmlns:a16="http://schemas.microsoft.com/office/drawing/2014/main" id="{8C2612A1-13E6-6D01-A592-5FC507CD3CFA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708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C3AB3A7-54FB-6265-D843-1AB6782F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74" y="1187923"/>
            <a:ext cx="4671710" cy="32955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AF2884-CB6B-6F59-7CFB-1FF6F3294462}"/>
              </a:ext>
            </a:extLst>
          </p:cNvPr>
          <p:cNvSpPr/>
          <p:nvPr/>
        </p:nvSpPr>
        <p:spPr>
          <a:xfrm>
            <a:off x="4744758" y="3955577"/>
            <a:ext cx="358698" cy="3169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429666D-D429-65D5-D189-0382662F8E58}"/>
              </a:ext>
            </a:extLst>
          </p:cNvPr>
          <p:cNvCxnSpPr>
            <a:cxnSpLocks/>
          </p:cNvCxnSpPr>
          <p:nvPr/>
        </p:nvCxnSpPr>
        <p:spPr>
          <a:xfrm flipV="1">
            <a:off x="4944464" y="4345859"/>
            <a:ext cx="0" cy="4080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8B7828A3-85D1-A928-E0F6-E1FB62BA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08" y="428284"/>
            <a:ext cx="4064544" cy="479248"/>
          </a:xfrm>
        </p:spPr>
        <p:txBody>
          <a:bodyPr/>
          <a:lstStyle/>
          <a:p>
            <a:r>
              <a:rPr lang="fr-FR" sz="1600" dirty="0"/>
              <a:t>Perspective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140895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01. </a:t>
            </a:r>
            <a:r>
              <a:rPr lang="fr-FR" sz="2800" dirty="0"/>
              <a:t>Contexte et Objectifs</a:t>
            </a:r>
            <a:endParaRPr sz="2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296606" y="1329557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4C046C-E63F-D780-D13A-736E95277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3</a:t>
            </a:fld>
            <a:r>
              <a:rPr lang="fr-FR" dirty="0"/>
              <a:t>/26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5AFA99A-0EC6-A417-7488-23CF63BFA111}"/>
              </a:ext>
            </a:extLst>
          </p:cNvPr>
          <p:cNvSpPr/>
          <p:nvPr/>
        </p:nvSpPr>
        <p:spPr>
          <a:xfrm>
            <a:off x="1293144" y="2726078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69D1705D-01E2-A3C9-030F-182738730053}"/>
              </a:ext>
            </a:extLst>
          </p:cNvPr>
          <p:cNvSpPr txBox="1">
            <a:spLocks/>
          </p:cNvSpPr>
          <p:nvPr/>
        </p:nvSpPr>
        <p:spPr>
          <a:xfrm>
            <a:off x="1554959" y="1175357"/>
            <a:ext cx="6451357" cy="120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Contexte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Air Paradis subit régulièrement des bad buzz sur les réseaux sociaux.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Besoin d’une solution pour anticiper ces bad buzz grâce à l’IA.</a:t>
            </a:r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759DE097-798D-1531-44D3-0808DEBCE288}"/>
              </a:ext>
            </a:extLst>
          </p:cNvPr>
          <p:cNvSpPr txBox="1">
            <a:spLocks/>
          </p:cNvSpPr>
          <p:nvPr/>
        </p:nvSpPr>
        <p:spPr>
          <a:xfrm>
            <a:off x="1554959" y="2571750"/>
            <a:ext cx="4961881" cy="145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Objectif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Développer un prototype pour prédire le sentiment des tweets (positif ou négatif).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Livrer une solution fonctionnelle incluant une API</a:t>
            </a:r>
            <a:br>
              <a:rPr lang="fr-FR" dirty="0"/>
            </a:br>
            <a:r>
              <a:rPr lang="fr-FR" dirty="0"/>
              <a:t>et une interface utilisateur.</a:t>
            </a:r>
          </a:p>
        </p:txBody>
      </p:sp>
      <p:grpSp>
        <p:nvGrpSpPr>
          <p:cNvPr id="11" name="Google Shape;690;p38"/>
          <p:cNvGrpSpPr/>
          <p:nvPr/>
        </p:nvGrpSpPr>
        <p:grpSpPr>
          <a:xfrm>
            <a:off x="7086246" y="3122972"/>
            <a:ext cx="1518587" cy="1233056"/>
            <a:chOff x="7329141" y="362469"/>
            <a:chExt cx="1022136" cy="829949"/>
          </a:xfrm>
        </p:grpSpPr>
        <p:sp>
          <p:nvSpPr>
            <p:cNvPr id="12" name="Google Shape;691;p38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92;p38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693;p38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28" name="Google Shape;694;p38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95;p38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696;p38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97;p38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98;p38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99;p38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00;p38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01;p38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02;p38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03;p38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04;p38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21DB3C-8FBC-E789-FCA7-BB1587FD5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30</a:t>
            </a:fld>
            <a:endParaRPr lang="fr-FR"/>
          </a:p>
        </p:txBody>
      </p:sp>
      <p:pic>
        <p:nvPicPr>
          <p:cNvPr id="5" name="Image 4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BF2DAF4B-E97B-3934-A923-B1B19474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28" y="1217356"/>
            <a:ext cx="3627019" cy="270878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7167614-EBEB-F61E-97AB-6EC9F3F084D5}"/>
              </a:ext>
            </a:extLst>
          </p:cNvPr>
          <p:cNvSpPr txBox="1">
            <a:spLocks/>
          </p:cNvSpPr>
          <p:nvPr/>
        </p:nvSpPr>
        <p:spPr>
          <a:xfrm>
            <a:off x="1244875" y="477446"/>
            <a:ext cx="4064544" cy="47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fr-FR" sz="1600"/>
              <a:t>Le jeu de données</a:t>
            </a:r>
            <a:endParaRPr lang="fr-FR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710A36B-201D-66B3-42A4-0C3FAEE6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3" y="1190317"/>
            <a:ext cx="4480661" cy="31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00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80403-B688-11FD-4B8D-853E2BC2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F1D8BA06-43DB-50EE-41FD-4569F3A8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819" y="847766"/>
            <a:ext cx="4218127" cy="37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1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32">
            <a:extLst>
              <a:ext uri="{FF2B5EF4-FFF2-40B4-BE49-F238E27FC236}">
                <a16:creationId xmlns:a16="http://schemas.microsoft.com/office/drawing/2014/main" id="{1C6D6F9E-8DC2-B213-331E-BFDF58F45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02. </a:t>
            </a:r>
            <a:r>
              <a:rPr lang="fr-FR" sz="2800" dirty="0"/>
              <a:t>Problématique</a:t>
            </a:r>
            <a:endParaRPr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8E561-E445-E5E0-72A7-FCDC92F82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4</a:t>
            </a:fld>
            <a:r>
              <a:rPr lang="fr-FR" dirty="0"/>
              <a:t>/26</a:t>
            </a:r>
          </a:p>
        </p:txBody>
      </p: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530D909-24D1-7867-8919-7B9D185D26FB}"/>
              </a:ext>
            </a:extLst>
          </p:cNvPr>
          <p:cNvGrpSpPr/>
          <p:nvPr/>
        </p:nvGrpSpPr>
        <p:grpSpPr>
          <a:xfrm>
            <a:off x="311822" y="2589957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C723A97D-DB24-2541-4C29-F4C0A37285A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0DF62469-8893-3060-4737-EC37C2DB167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9371E9DC-17F1-D775-1505-8AAC850B8B19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469A600-7FA8-4395-C70F-45FC9173F96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5CF5963A-C11D-6B9A-603B-985F416F77F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3E9B3984-BB36-5C46-F3E0-3BEC8F9D0E7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397E9004-A873-6221-6BC6-71692CB1DF0C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39B1EDB-DBB2-80E3-14C3-9B0CE5705DD2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A93FF49-B20F-B8EC-21F6-6FEFD27DA60E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E99AA430-07CD-D388-FBD4-AA77492277CF}"/>
              </a:ext>
            </a:extLst>
          </p:cNvPr>
          <p:cNvSpPr/>
          <p:nvPr/>
        </p:nvSpPr>
        <p:spPr>
          <a:xfrm>
            <a:off x="1291333" y="134378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59;p38">
            <a:extLst>
              <a:ext uri="{FF2B5EF4-FFF2-40B4-BE49-F238E27FC236}">
                <a16:creationId xmlns:a16="http://schemas.microsoft.com/office/drawing/2014/main" id="{4C315BE5-7AED-9BE1-0DC2-C3073E8E672F}"/>
              </a:ext>
            </a:extLst>
          </p:cNvPr>
          <p:cNvSpPr txBox="1">
            <a:spLocks/>
          </p:cNvSpPr>
          <p:nvPr/>
        </p:nvSpPr>
        <p:spPr>
          <a:xfrm>
            <a:off x="1556036" y="1193876"/>
            <a:ext cx="3722482" cy="43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Importance des Faux-Négatifs</a:t>
            </a:r>
            <a:endParaRPr lang="fr-FR" dirty="0"/>
          </a:p>
        </p:txBody>
      </p:sp>
      <p:sp>
        <p:nvSpPr>
          <p:cNvPr id="2" name="Google Shape;659;p38">
            <a:extLst>
              <a:ext uri="{FF2B5EF4-FFF2-40B4-BE49-F238E27FC236}">
                <a16:creationId xmlns:a16="http://schemas.microsoft.com/office/drawing/2014/main" id="{B00B9974-60DA-CABA-C02E-920C2BAECF67}"/>
              </a:ext>
            </a:extLst>
          </p:cNvPr>
          <p:cNvSpPr txBox="1">
            <a:spLocks/>
          </p:cNvSpPr>
          <p:nvPr/>
        </p:nvSpPr>
        <p:spPr>
          <a:xfrm>
            <a:off x="1556035" y="1710541"/>
            <a:ext cx="4524821" cy="116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dirty="0"/>
              <a:t>un </a:t>
            </a:r>
            <a:r>
              <a:rPr lang="fr-FR" b="1" dirty="0"/>
              <a:t>faux négatif</a:t>
            </a:r>
            <a:r>
              <a:rPr lang="fr-FR" dirty="0"/>
              <a:t> signifie qu’un tweet </a:t>
            </a:r>
            <a:r>
              <a:rPr lang="fr-FR" b="1" dirty="0"/>
              <a:t>négatif</a:t>
            </a:r>
            <a:r>
              <a:rPr lang="fr-FR" dirty="0"/>
              <a:t> </a:t>
            </a:r>
          </a:p>
          <a:p>
            <a:pPr marL="0" lvl="0" indent="0"/>
            <a:r>
              <a:rPr lang="fr-FR" dirty="0"/>
              <a:t>      est classé comme </a:t>
            </a:r>
            <a:r>
              <a:rPr lang="fr-FR" b="1" dirty="0"/>
              <a:t>non-négatif</a:t>
            </a:r>
            <a:r>
              <a:rPr lang="fr-FR" dirty="0"/>
              <a:t>.</a:t>
            </a:r>
          </a:p>
          <a:p>
            <a:pPr marL="285750" lvl="0" indent="-285750">
              <a:buFontTx/>
              <a:buChar char="-"/>
            </a:pPr>
            <a:r>
              <a:rPr lang="fr-FR" b="1" dirty="0"/>
              <a:t>Conséquence :</a:t>
            </a:r>
            <a:r>
              <a:rPr lang="fr-FR" dirty="0"/>
              <a:t> Risque de </a:t>
            </a:r>
            <a:r>
              <a:rPr lang="fr-FR" b="1" dirty="0"/>
              <a:t>bad buzz</a:t>
            </a:r>
            <a:r>
              <a:rPr lang="fr-FR" dirty="0"/>
              <a:t> non détecté → impact négatif sur l’image de la compagnie</a:t>
            </a:r>
          </a:p>
        </p:txBody>
      </p:sp>
      <p:grpSp>
        <p:nvGrpSpPr>
          <p:cNvPr id="4" name="Google Shape;875;p44">
            <a:extLst>
              <a:ext uri="{FF2B5EF4-FFF2-40B4-BE49-F238E27FC236}">
                <a16:creationId xmlns:a16="http://schemas.microsoft.com/office/drawing/2014/main" id="{3B5D9D8C-34BB-9ABC-E854-B31A95D28567}"/>
              </a:ext>
            </a:extLst>
          </p:cNvPr>
          <p:cNvGrpSpPr/>
          <p:nvPr/>
        </p:nvGrpSpPr>
        <p:grpSpPr>
          <a:xfrm>
            <a:off x="-767917" y="1162753"/>
            <a:ext cx="767917" cy="865566"/>
            <a:chOff x="2594603" y="2081903"/>
            <a:chExt cx="871327" cy="982126"/>
          </a:xfrm>
        </p:grpSpPr>
        <p:sp>
          <p:nvSpPr>
            <p:cNvPr id="10" name="Google Shape;876;p44">
              <a:extLst>
                <a:ext uri="{FF2B5EF4-FFF2-40B4-BE49-F238E27FC236}">
                  <a16:creationId xmlns:a16="http://schemas.microsoft.com/office/drawing/2014/main" id="{7CAF3F1F-2FEA-D916-5270-21EB0A2FF078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7;p44">
              <a:extLst>
                <a:ext uri="{FF2B5EF4-FFF2-40B4-BE49-F238E27FC236}">
                  <a16:creationId xmlns:a16="http://schemas.microsoft.com/office/drawing/2014/main" id="{351950A3-69D6-C62B-1D47-0B0C51A64FE5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8;p44">
              <a:extLst>
                <a:ext uri="{FF2B5EF4-FFF2-40B4-BE49-F238E27FC236}">
                  <a16:creationId xmlns:a16="http://schemas.microsoft.com/office/drawing/2014/main" id="{C2EBE169-FCED-3731-F477-36FCC475A70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44">
              <a:extLst>
                <a:ext uri="{FF2B5EF4-FFF2-40B4-BE49-F238E27FC236}">
                  <a16:creationId xmlns:a16="http://schemas.microsoft.com/office/drawing/2014/main" id="{01A2E03A-36C8-5B08-B8F1-1F8086AF61E5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44">
              <a:extLst>
                <a:ext uri="{FF2B5EF4-FFF2-40B4-BE49-F238E27FC236}">
                  <a16:creationId xmlns:a16="http://schemas.microsoft.com/office/drawing/2014/main" id="{630F9583-45AD-7E68-E9FD-CFA1BF94EE52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44">
              <a:extLst>
                <a:ext uri="{FF2B5EF4-FFF2-40B4-BE49-F238E27FC236}">
                  <a16:creationId xmlns:a16="http://schemas.microsoft.com/office/drawing/2014/main" id="{636529F6-2404-593B-0E52-4F1D6B0B0581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44">
              <a:extLst>
                <a:ext uri="{FF2B5EF4-FFF2-40B4-BE49-F238E27FC236}">
                  <a16:creationId xmlns:a16="http://schemas.microsoft.com/office/drawing/2014/main" id="{E05CB8D2-843D-FAB3-3BDF-C09422014743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44">
              <a:extLst>
                <a:ext uri="{FF2B5EF4-FFF2-40B4-BE49-F238E27FC236}">
                  <a16:creationId xmlns:a16="http://schemas.microsoft.com/office/drawing/2014/main" id="{2C4CFCA4-3FA8-22F0-29C2-6475FFC1FB05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44">
              <a:extLst>
                <a:ext uri="{FF2B5EF4-FFF2-40B4-BE49-F238E27FC236}">
                  <a16:creationId xmlns:a16="http://schemas.microsoft.com/office/drawing/2014/main" id="{67870EF4-0446-C5A2-1ED2-2214A2023FF2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44">
              <a:extLst>
                <a:ext uri="{FF2B5EF4-FFF2-40B4-BE49-F238E27FC236}">
                  <a16:creationId xmlns:a16="http://schemas.microsoft.com/office/drawing/2014/main" id="{67538555-3141-BDC1-620A-7EF1A01DD3A8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44">
              <a:extLst>
                <a:ext uri="{FF2B5EF4-FFF2-40B4-BE49-F238E27FC236}">
                  <a16:creationId xmlns:a16="http://schemas.microsoft.com/office/drawing/2014/main" id="{1F490FAC-C0FC-ECEB-57D3-1BD2142D497E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44">
              <a:extLst>
                <a:ext uri="{FF2B5EF4-FFF2-40B4-BE49-F238E27FC236}">
                  <a16:creationId xmlns:a16="http://schemas.microsoft.com/office/drawing/2014/main" id="{E0EA5734-20B6-E6C7-392F-2F98D1350B9E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88;p44">
              <a:extLst>
                <a:ext uri="{FF2B5EF4-FFF2-40B4-BE49-F238E27FC236}">
                  <a16:creationId xmlns:a16="http://schemas.microsoft.com/office/drawing/2014/main" id="{5F84ECD8-30B6-51D5-EAC6-7194DC4B9E96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89;p44">
              <a:extLst>
                <a:ext uri="{FF2B5EF4-FFF2-40B4-BE49-F238E27FC236}">
                  <a16:creationId xmlns:a16="http://schemas.microsoft.com/office/drawing/2014/main" id="{AAAD96AF-1DB8-1542-DFC0-E594F9E7D893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7A10F1A-62D0-A10F-B9BB-A47ECB8F1F3F}"/>
              </a:ext>
            </a:extLst>
          </p:cNvPr>
          <p:cNvSpPr/>
          <p:nvPr/>
        </p:nvSpPr>
        <p:spPr>
          <a:xfrm>
            <a:off x="1291333" y="3142394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659;p38">
            <a:extLst>
              <a:ext uri="{FF2B5EF4-FFF2-40B4-BE49-F238E27FC236}">
                <a16:creationId xmlns:a16="http://schemas.microsoft.com/office/drawing/2014/main" id="{8AE988BB-A451-9B59-D7C3-B7F904B4D428}"/>
              </a:ext>
            </a:extLst>
          </p:cNvPr>
          <p:cNvSpPr txBox="1">
            <a:spLocks/>
          </p:cNvSpPr>
          <p:nvPr/>
        </p:nvSpPr>
        <p:spPr>
          <a:xfrm>
            <a:off x="1556035" y="2992490"/>
            <a:ext cx="4855397" cy="43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Solution proposée : Buzz Score</a:t>
            </a:r>
          </a:p>
        </p:txBody>
      </p:sp>
      <p:sp>
        <p:nvSpPr>
          <p:cNvPr id="11" name="Google Shape;659;p38">
            <a:extLst>
              <a:ext uri="{FF2B5EF4-FFF2-40B4-BE49-F238E27FC236}">
                <a16:creationId xmlns:a16="http://schemas.microsoft.com/office/drawing/2014/main" id="{63048935-C2E1-402D-B432-0B87CF201965}"/>
              </a:ext>
            </a:extLst>
          </p:cNvPr>
          <p:cNvSpPr txBox="1">
            <a:spLocks/>
          </p:cNvSpPr>
          <p:nvPr/>
        </p:nvSpPr>
        <p:spPr>
          <a:xfrm>
            <a:off x="1556035" y="3509155"/>
            <a:ext cx="6168518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dirty="0"/>
              <a:t>Création d’une </a:t>
            </a:r>
            <a:r>
              <a:rPr lang="fr-FR" b="1" dirty="0"/>
              <a:t>métrique pondérée</a:t>
            </a:r>
            <a:r>
              <a:rPr lang="fr-FR" dirty="0"/>
              <a:t> pour comparer les modèles en tenant compte de l’importance métier des métriques classiques.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Formule :</a:t>
            </a:r>
            <a:br>
              <a:rPr lang="fr-FR" dirty="0"/>
            </a:br>
            <a:r>
              <a:rPr lang="fr-FR" b="1" dirty="0"/>
              <a:t>Buzz Score</a:t>
            </a:r>
            <a:r>
              <a:rPr lang="fr-FR" dirty="0"/>
              <a:t>=0.4×</a:t>
            </a:r>
            <a:r>
              <a:rPr lang="fr-FR" i="1" dirty="0"/>
              <a:t>Recall</a:t>
            </a:r>
            <a:r>
              <a:rPr lang="fr-FR" dirty="0"/>
              <a:t>+0.3×</a:t>
            </a:r>
            <a:r>
              <a:rPr lang="fr-FR" i="1" dirty="0"/>
              <a:t>F1-Score</a:t>
            </a:r>
            <a:r>
              <a:rPr lang="fr-FR" dirty="0"/>
              <a:t>+0.2×</a:t>
            </a:r>
            <a:r>
              <a:rPr lang="fr-FR" i="1" dirty="0"/>
              <a:t>AUC</a:t>
            </a:r>
            <a:r>
              <a:rPr lang="fr-FR" dirty="0"/>
              <a:t>+0.1×</a:t>
            </a:r>
            <a:r>
              <a:rPr lang="fr-FR" i="1" dirty="0"/>
              <a:t>Precision</a:t>
            </a:r>
          </a:p>
        </p:txBody>
      </p:sp>
      <p:pic>
        <p:nvPicPr>
          <p:cNvPr id="13" name="Image 12" descr="Une image contenant texte, diagramme, ligne, cercle&#10;&#10;Description générée automatiquement">
            <a:extLst>
              <a:ext uri="{FF2B5EF4-FFF2-40B4-BE49-F238E27FC236}">
                <a16:creationId xmlns:a16="http://schemas.microsoft.com/office/drawing/2014/main" id="{4923CF6B-4A4F-B03B-D24C-A84D3B34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86" y="872501"/>
            <a:ext cx="26813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B375D-9F1F-F466-EC7A-BB2385712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5</a:t>
            </a:fld>
            <a:r>
              <a:rPr lang="fr-FR" dirty="0"/>
              <a:t>/26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1481A573-C003-FD84-DD6B-245AFCDC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" sz="2800" dirty="0"/>
              <a:t>03. </a:t>
            </a:r>
            <a:r>
              <a:rPr lang="fr-FR" sz="2800" dirty="0"/>
              <a:t>Le jeu de données</a:t>
            </a:r>
            <a:br>
              <a:rPr lang="fr-FR" sz="2800" dirty="0"/>
            </a:br>
            <a:endParaRPr lang="fr-FR" sz="2800" dirty="0"/>
          </a:p>
        </p:txBody>
      </p:sp>
      <p:grpSp>
        <p:nvGrpSpPr>
          <p:cNvPr id="17" name="Google Shape;581;p35">
            <a:extLst>
              <a:ext uri="{FF2B5EF4-FFF2-40B4-BE49-F238E27FC236}">
                <a16:creationId xmlns:a16="http://schemas.microsoft.com/office/drawing/2014/main" id="{A0A4CD28-8CDE-6628-EAA4-92E56611D966}"/>
              </a:ext>
            </a:extLst>
          </p:cNvPr>
          <p:cNvGrpSpPr/>
          <p:nvPr/>
        </p:nvGrpSpPr>
        <p:grpSpPr>
          <a:xfrm>
            <a:off x="7979253" y="3876858"/>
            <a:ext cx="978846" cy="816067"/>
            <a:chOff x="5378191" y="1701500"/>
            <a:chExt cx="611171" cy="509535"/>
          </a:xfrm>
        </p:grpSpPr>
        <p:sp>
          <p:nvSpPr>
            <p:cNvPr id="18" name="Google Shape;582;p35">
              <a:extLst>
                <a:ext uri="{FF2B5EF4-FFF2-40B4-BE49-F238E27FC236}">
                  <a16:creationId xmlns:a16="http://schemas.microsoft.com/office/drawing/2014/main" id="{F332159C-53F8-CD6B-2313-21C6EA4D1467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83;p35">
              <a:extLst>
                <a:ext uri="{FF2B5EF4-FFF2-40B4-BE49-F238E27FC236}">
                  <a16:creationId xmlns:a16="http://schemas.microsoft.com/office/drawing/2014/main" id="{B053281C-BDA5-9965-2C19-C67068E5431C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84;p35">
              <a:extLst>
                <a:ext uri="{FF2B5EF4-FFF2-40B4-BE49-F238E27FC236}">
                  <a16:creationId xmlns:a16="http://schemas.microsoft.com/office/drawing/2014/main" id="{7A3FBB9C-262F-3013-BA6D-253A115555F3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85;p35">
              <a:extLst>
                <a:ext uri="{FF2B5EF4-FFF2-40B4-BE49-F238E27FC236}">
                  <a16:creationId xmlns:a16="http://schemas.microsoft.com/office/drawing/2014/main" id="{A6989148-A76F-FC49-61F5-0B556E79EA39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86;p35">
              <a:extLst>
                <a:ext uri="{FF2B5EF4-FFF2-40B4-BE49-F238E27FC236}">
                  <a16:creationId xmlns:a16="http://schemas.microsoft.com/office/drawing/2014/main" id="{F2D285D6-FFE1-7E81-ABD8-05CE179573DD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87;p35">
              <a:extLst>
                <a:ext uri="{FF2B5EF4-FFF2-40B4-BE49-F238E27FC236}">
                  <a16:creationId xmlns:a16="http://schemas.microsoft.com/office/drawing/2014/main" id="{5F76F5CC-609B-0D9D-F5CF-EFE8E85063C8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88;p35">
              <a:extLst>
                <a:ext uri="{FF2B5EF4-FFF2-40B4-BE49-F238E27FC236}">
                  <a16:creationId xmlns:a16="http://schemas.microsoft.com/office/drawing/2014/main" id="{E47470D5-1E45-A079-4497-9C67EB587869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89;p35">
              <a:extLst>
                <a:ext uri="{FF2B5EF4-FFF2-40B4-BE49-F238E27FC236}">
                  <a16:creationId xmlns:a16="http://schemas.microsoft.com/office/drawing/2014/main" id="{EBFBE749-2660-CCB4-9764-AC39DEDEB23E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90;p35">
              <a:extLst>
                <a:ext uri="{FF2B5EF4-FFF2-40B4-BE49-F238E27FC236}">
                  <a16:creationId xmlns:a16="http://schemas.microsoft.com/office/drawing/2014/main" id="{4C57C86C-F486-4CFC-8C5C-C04E75EA5696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91;p35">
              <a:extLst>
                <a:ext uri="{FF2B5EF4-FFF2-40B4-BE49-F238E27FC236}">
                  <a16:creationId xmlns:a16="http://schemas.microsoft.com/office/drawing/2014/main" id="{2FCCC094-1AE3-5C84-703C-A66B181AFFE7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92;p35">
              <a:extLst>
                <a:ext uri="{FF2B5EF4-FFF2-40B4-BE49-F238E27FC236}">
                  <a16:creationId xmlns:a16="http://schemas.microsoft.com/office/drawing/2014/main" id="{03874932-9019-9757-3A32-6CF058627134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93;p35">
              <a:extLst>
                <a:ext uri="{FF2B5EF4-FFF2-40B4-BE49-F238E27FC236}">
                  <a16:creationId xmlns:a16="http://schemas.microsoft.com/office/drawing/2014/main" id="{95048616-A88A-4DC3-F287-070724599979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94;p35">
              <a:extLst>
                <a:ext uri="{FF2B5EF4-FFF2-40B4-BE49-F238E27FC236}">
                  <a16:creationId xmlns:a16="http://schemas.microsoft.com/office/drawing/2014/main" id="{061DEB17-1FC0-5B59-1182-43FB230D9953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95;p35">
              <a:extLst>
                <a:ext uri="{FF2B5EF4-FFF2-40B4-BE49-F238E27FC236}">
                  <a16:creationId xmlns:a16="http://schemas.microsoft.com/office/drawing/2014/main" id="{6731B2BA-818D-1275-FFA0-9A047606EA80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6;p35">
              <a:extLst>
                <a:ext uri="{FF2B5EF4-FFF2-40B4-BE49-F238E27FC236}">
                  <a16:creationId xmlns:a16="http://schemas.microsoft.com/office/drawing/2014/main" id="{6DDD95A1-383E-BEDF-0749-15B3F05CD9F3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97;p35">
              <a:extLst>
                <a:ext uri="{FF2B5EF4-FFF2-40B4-BE49-F238E27FC236}">
                  <a16:creationId xmlns:a16="http://schemas.microsoft.com/office/drawing/2014/main" id="{B4D5B457-625B-A81B-123A-93B76C78EBFF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98;p35">
              <a:extLst>
                <a:ext uri="{FF2B5EF4-FFF2-40B4-BE49-F238E27FC236}">
                  <a16:creationId xmlns:a16="http://schemas.microsoft.com/office/drawing/2014/main" id="{163BD53F-E65B-F7FE-86E0-C82B1D31742A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1049;p48">
            <a:extLst>
              <a:ext uri="{FF2B5EF4-FFF2-40B4-BE49-F238E27FC236}">
                <a16:creationId xmlns:a16="http://schemas.microsoft.com/office/drawing/2014/main" id="{2232517C-2EFE-EA95-B1B7-4A530D839187}"/>
              </a:ext>
            </a:extLst>
          </p:cNvPr>
          <p:cNvGrpSpPr/>
          <p:nvPr/>
        </p:nvGrpSpPr>
        <p:grpSpPr>
          <a:xfrm>
            <a:off x="6696282" y="2321526"/>
            <a:ext cx="1421578" cy="868435"/>
            <a:chOff x="3577367" y="1677509"/>
            <a:chExt cx="1393254" cy="851132"/>
          </a:xfrm>
        </p:grpSpPr>
        <p:sp>
          <p:nvSpPr>
            <p:cNvPr id="36" name="Google Shape;1050;p48">
              <a:extLst>
                <a:ext uri="{FF2B5EF4-FFF2-40B4-BE49-F238E27FC236}">
                  <a16:creationId xmlns:a16="http://schemas.microsoft.com/office/drawing/2014/main" id="{8FED91F2-C1B1-6E52-C6BE-F0CFB69B85DA}"/>
                </a:ext>
              </a:extLst>
            </p:cNvPr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1;p48">
              <a:extLst>
                <a:ext uri="{FF2B5EF4-FFF2-40B4-BE49-F238E27FC236}">
                  <a16:creationId xmlns:a16="http://schemas.microsoft.com/office/drawing/2014/main" id="{7AD3E17C-BE11-3E09-D406-7E209F30D2CD}"/>
                </a:ext>
              </a:extLst>
            </p:cNvPr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2;p48">
              <a:extLst>
                <a:ext uri="{FF2B5EF4-FFF2-40B4-BE49-F238E27FC236}">
                  <a16:creationId xmlns:a16="http://schemas.microsoft.com/office/drawing/2014/main" id="{275B8092-57D5-5E94-5338-8C61EDC51983}"/>
                </a:ext>
              </a:extLst>
            </p:cNvPr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3;p48">
              <a:extLst>
                <a:ext uri="{FF2B5EF4-FFF2-40B4-BE49-F238E27FC236}">
                  <a16:creationId xmlns:a16="http://schemas.microsoft.com/office/drawing/2014/main" id="{8BB8DD73-0794-64B1-0F7E-B5B222A5CFDA}"/>
                </a:ext>
              </a:extLst>
            </p:cNvPr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54;p48">
              <a:extLst>
                <a:ext uri="{FF2B5EF4-FFF2-40B4-BE49-F238E27FC236}">
                  <a16:creationId xmlns:a16="http://schemas.microsoft.com/office/drawing/2014/main" id="{25398ABF-D658-A1CF-237D-9544D5C13D72}"/>
                </a:ext>
              </a:extLst>
            </p:cNvPr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55;p48">
              <a:extLst>
                <a:ext uri="{FF2B5EF4-FFF2-40B4-BE49-F238E27FC236}">
                  <a16:creationId xmlns:a16="http://schemas.microsoft.com/office/drawing/2014/main" id="{7D3703AD-C12C-4554-4BB0-643938DB14BE}"/>
                </a:ext>
              </a:extLst>
            </p:cNvPr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56;p48">
              <a:extLst>
                <a:ext uri="{FF2B5EF4-FFF2-40B4-BE49-F238E27FC236}">
                  <a16:creationId xmlns:a16="http://schemas.microsoft.com/office/drawing/2014/main" id="{6AD4ED5C-2BD8-A53D-0510-39B252232DAC}"/>
                </a:ext>
              </a:extLst>
            </p:cNvPr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57;p48">
              <a:extLst>
                <a:ext uri="{FF2B5EF4-FFF2-40B4-BE49-F238E27FC236}">
                  <a16:creationId xmlns:a16="http://schemas.microsoft.com/office/drawing/2014/main" id="{59011974-9180-2C9A-254B-CFC6AAD8FC69}"/>
                </a:ext>
              </a:extLst>
            </p:cNvPr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58;p48">
              <a:extLst>
                <a:ext uri="{FF2B5EF4-FFF2-40B4-BE49-F238E27FC236}">
                  <a16:creationId xmlns:a16="http://schemas.microsoft.com/office/drawing/2014/main" id="{62E9EDB5-EEF5-F58F-9A61-587B8265B965}"/>
                </a:ext>
              </a:extLst>
            </p:cNvPr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59;p48">
              <a:extLst>
                <a:ext uri="{FF2B5EF4-FFF2-40B4-BE49-F238E27FC236}">
                  <a16:creationId xmlns:a16="http://schemas.microsoft.com/office/drawing/2014/main" id="{91D9835A-C782-091A-D623-1E903457142F}"/>
                </a:ext>
              </a:extLst>
            </p:cNvPr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60;p48">
              <a:extLst>
                <a:ext uri="{FF2B5EF4-FFF2-40B4-BE49-F238E27FC236}">
                  <a16:creationId xmlns:a16="http://schemas.microsoft.com/office/drawing/2014/main" id="{826B6CC6-673E-B0F4-27E9-C6F9759EC941}"/>
                </a:ext>
              </a:extLst>
            </p:cNvPr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61;p48">
              <a:extLst>
                <a:ext uri="{FF2B5EF4-FFF2-40B4-BE49-F238E27FC236}">
                  <a16:creationId xmlns:a16="http://schemas.microsoft.com/office/drawing/2014/main" id="{41F6E23D-4AFE-AAC0-EB49-F1E7CF259499}"/>
                </a:ext>
              </a:extLst>
            </p:cNvPr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62;p48">
              <a:extLst>
                <a:ext uri="{FF2B5EF4-FFF2-40B4-BE49-F238E27FC236}">
                  <a16:creationId xmlns:a16="http://schemas.microsoft.com/office/drawing/2014/main" id="{33FEEDE3-F73D-AE1F-CDED-283E52589FBD}"/>
                </a:ext>
              </a:extLst>
            </p:cNvPr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63;p48">
              <a:extLst>
                <a:ext uri="{FF2B5EF4-FFF2-40B4-BE49-F238E27FC236}">
                  <a16:creationId xmlns:a16="http://schemas.microsoft.com/office/drawing/2014/main" id="{FB5EE238-477C-6E3F-F51A-668BBA619EA0}"/>
                </a:ext>
              </a:extLst>
            </p:cNvPr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64;p48">
              <a:extLst>
                <a:ext uri="{FF2B5EF4-FFF2-40B4-BE49-F238E27FC236}">
                  <a16:creationId xmlns:a16="http://schemas.microsoft.com/office/drawing/2014/main" id="{3C27800A-FB8A-53D6-60D9-D77CDE4062E8}"/>
                </a:ext>
              </a:extLst>
            </p:cNvPr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65;p48">
              <a:extLst>
                <a:ext uri="{FF2B5EF4-FFF2-40B4-BE49-F238E27FC236}">
                  <a16:creationId xmlns:a16="http://schemas.microsoft.com/office/drawing/2014/main" id="{E63FA867-1FFD-6BFB-E6A0-C25303FEE121}"/>
                </a:ext>
              </a:extLst>
            </p:cNvPr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66;p48">
              <a:extLst>
                <a:ext uri="{FF2B5EF4-FFF2-40B4-BE49-F238E27FC236}">
                  <a16:creationId xmlns:a16="http://schemas.microsoft.com/office/drawing/2014/main" id="{4CCE22FA-1D5B-4B20-AA0D-E80E1BB67673}"/>
                </a:ext>
              </a:extLst>
            </p:cNvPr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67;p48">
              <a:extLst>
                <a:ext uri="{FF2B5EF4-FFF2-40B4-BE49-F238E27FC236}">
                  <a16:creationId xmlns:a16="http://schemas.microsoft.com/office/drawing/2014/main" id="{30CE0A72-2C59-159C-608C-D42A90BE8469}"/>
                </a:ext>
              </a:extLst>
            </p:cNvPr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68;p48">
              <a:extLst>
                <a:ext uri="{FF2B5EF4-FFF2-40B4-BE49-F238E27FC236}">
                  <a16:creationId xmlns:a16="http://schemas.microsoft.com/office/drawing/2014/main" id="{C966A23E-C5B8-8D94-0A71-C63B94B9428B}"/>
                </a:ext>
              </a:extLst>
            </p:cNvPr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69;p48">
              <a:extLst>
                <a:ext uri="{FF2B5EF4-FFF2-40B4-BE49-F238E27FC236}">
                  <a16:creationId xmlns:a16="http://schemas.microsoft.com/office/drawing/2014/main" id="{9922945A-601E-B50F-094F-8E87C15B3DE2}"/>
                </a:ext>
              </a:extLst>
            </p:cNvPr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70;p48">
              <a:extLst>
                <a:ext uri="{FF2B5EF4-FFF2-40B4-BE49-F238E27FC236}">
                  <a16:creationId xmlns:a16="http://schemas.microsoft.com/office/drawing/2014/main" id="{B11D8A58-B685-BAC2-B076-57E9A5F2DAE7}"/>
                </a:ext>
              </a:extLst>
            </p:cNvPr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71;p48">
              <a:extLst>
                <a:ext uri="{FF2B5EF4-FFF2-40B4-BE49-F238E27FC236}">
                  <a16:creationId xmlns:a16="http://schemas.microsoft.com/office/drawing/2014/main" id="{A633B7A9-1F39-AE21-531C-C97867A87068}"/>
                </a:ext>
              </a:extLst>
            </p:cNvPr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72;p48">
              <a:extLst>
                <a:ext uri="{FF2B5EF4-FFF2-40B4-BE49-F238E27FC236}">
                  <a16:creationId xmlns:a16="http://schemas.microsoft.com/office/drawing/2014/main" id="{0608B756-188E-56C5-D994-EB31775BD12A}"/>
                </a:ext>
              </a:extLst>
            </p:cNvPr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73;p48">
              <a:extLst>
                <a:ext uri="{FF2B5EF4-FFF2-40B4-BE49-F238E27FC236}">
                  <a16:creationId xmlns:a16="http://schemas.microsoft.com/office/drawing/2014/main" id="{32650B61-D645-6A04-7D68-FA5464B926C7}"/>
                </a:ext>
              </a:extLst>
            </p:cNvPr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1755;p58">
            <a:extLst>
              <a:ext uri="{FF2B5EF4-FFF2-40B4-BE49-F238E27FC236}">
                <a16:creationId xmlns:a16="http://schemas.microsoft.com/office/drawing/2014/main" id="{1E52A144-079B-F1FD-56F7-8735AE3BC3A2}"/>
              </a:ext>
            </a:extLst>
          </p:cNvPr>
          <p:cNvGrpSpPr/>
          <p:nvPr/>
        </p:nvGrpSpPr>
        <p:grpSpPr>
          <a:xfrm>
            <a:off x="5117056" y="4239349"/>
            <a:ext cx="724106" cy="643150"/>
            <a:chOff x="6644304" y="3073628"/>
            <a:chExt cx="576302" cy="511871"/>
          </a:xfrm>
        </p:grpSpPr>
        <p:grpSp>
          <p:nvGrpSpPr>
            <p:cNvPr id="61" name="Google Shape;1756;p58">
              <a:extLst>
                <a:ext uri="{FF2B5EF4-FFF2-40B4-BE49-F238E27FC236}">
                  <a16:creationId xmlns:a16="http://schemas.microsoft.com/office/drawing/2014/main" id="{24F1143F-385F-0433-79A8-235C4D6343D4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63" name="Google Shape;1757;p58">
                <a:extLst>
                  <a:ext uri="{FF2B5EF4-FFF2-40B4-BE49-F238E27FC236}">
                    <a16:creationId xmlns:a16="http://schemas.microsoft.com/office/drawing/2014/main" id="{58488AA4-4D67-FB1B-AD29-31A172C23E08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68" name="Google Shape;1758;p58">
                  <a:extLst>
                    <a:ext uri="{FF2B5EF4-FFF2-40B4-BE49-F238E27FC236}">
                      <a16:creationId xmlns:a16="http://schemas.microsoft.com/office/drawing/2014/main" id="{5781916C-7738-9A80-46D9-4D58D1E4B26A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" name="Google Shape;1759;p58">
                  <a:extLst>
                    <a:ext uri="{FF2B5EF4-FFF2-40B4-BE49-F238E27FC236}">
                      <a16:creationId xmlns:a16="http://schemas.microsoft.com/office/drawing/2014/main" id="{D807E34E-E331-2192-9A41-A83A5F8B2F12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27F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760;p58">
                  <a:extLst>
                    <a:ext uri="{FF2B5EF4-FFF2-40B4-BE49-F238E27FC236}">
                      <a16:creationId xmlns:a16="http://schemas.microsoft.com/office/drawing/2014/main" id="{2DCE4DAE-B5A3-CA8C-5A81-432CED7B3487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761;p58">
                  <a:extLst>
                    <a:ext uri="{FF2B5EF4-FFF2-40B4-BE49-F238E27FC236}">
                      <a16:creationId xmlns:a16="http://schemas.microsoft.com/office/drawing/2014/main" id="{DDD777B8-3CBE-B598-C8A6-3EDC924EA902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762;p58">
                  <a:extLst>
                    <a:ext uri="{FF2B5EF4-FFF2-40B4-BE49-F238E27FC236}">
                      <a16:creationId xmlns:a16="http://schemas.microsoft.com/office/drawing/2014/main" id="{D2084CAB-40C7-B5B4-3D99-D17037E8BA6F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585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" name="Google Shape;1763;p58">
                <a:extLst>
                  <a:ext uri="{FF2B5EF4-FFF2-40B4-BE49-F238E27FC236}">
                    <a16:creationId xmlns:a16="http://schemas.microsoft.com/office/drawing/2014/main" id="{72D31ABA-F124-8833-18FB-376FA0E3BA79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64;p58">
                <a:extLst>
                  <a:ext uri="{FF2B5EF4-FFF2-40B4-BE49-F238E27FC236}">
                    <a16:creationId xmlns:a16="http://schemas.microsoft.com/office/drawing/2014/main" id="{829DD59A-7802-C5C9-47A7-A39948F4132A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65;p58">
                <a:extLst>
                  <a:ext uri="{FF2B5EF4-FFF2-40B4-BE49-F238E27FC236}">
                    <a16:creationId xmlns:a16="http://schemas.microsoft.com/office/drawing/2014/main" id="{E33A1C78-5138-DEDD-C59C-7DB71E9E679F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585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66;p58">
                <a:extLst>
                  <a:ext uri="{FF2B5EF4-FFF2-40B4-BE49-F238E27FC236}">
                    <a16:creationId xmlns:a16="http://schemas.microsoft.com/office/drawing/2014/main" id="{1168DB80-1E31-BD4D-FC6A-6C80F4BAE488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1767;p58">
              <a:extLst>
                <a:ext uri="{FF2B5EF4-FFF2-40B4-BE49-F238E27FC236}">
                  <a16:creationId xmlns:a16="http://schemas.microsoft.com/office/drawing/2014/main" id="{998F4740-AB45-6AA8-AA29-CD2B6177827C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D14733D9-AB52-8654-54E2-72707869BB1F}"/>
              </a:ext>
            </a:extLst>
          </p:cNvPr>
          <p:cNvSpPr/>
          <p:nvPr/>
        </p:nvSpPr>
        <p:spPr>
          <a:xfrm>
            <a:off x="1295788" y="131167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49260E48-D10C-4D0D-353B-031D26505866}"/>
              </a:ext>
            </a:extLst>
          </p:cNvPr>
          <p:cNvSpPr txBox="1">
            <a:spLocks/>
          </p:cNvSpPr>
          <p:nvPr/>
        </p:nvSpPr>
        <p:spPr>
          <a:xfrm>
            <a:off x="1523270" y="1165824"/>
            <a:ext cx="4358685" cy="90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Description des données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Données Open Source d’1,6 million de tweets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Pas de valeurs manquantes ni d’outliers. 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98337B7C-6404-7080-5195-A827CE5E8C27}"/>
              </a:ext>
            </a:extLst>
          </p:cNvPr>
          <p:cNvSpPr/>
          <p:nvPr/>
        </p:nvSpPr>
        <p:spPr>
          <a:xfrm>
            <a:off x="1295788" y="2346055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Google Shape;659;p38">
            <a:extLst>
              <a:ext uri="{FF2B5EF4-FFF2-40B4-BE49-F238E27FC236}">
                <a16:creationId xmlns:a16="http://schemas.microsoft.com/office/drawing/2014/main" id="{47033BA3-517C-7A97-1D24-DC159EF418E4}"/>
              </a:ext>
            </a:extLst>
          </p:cNvPr>
          <p:cNvSpPr txBox="1">
            <a:spLocks/>
          </p:cNvSpPr>
          <p:nvPr/>
        </p:nvSpPr>
        <p:spPr>
          <a:xfrm>
            <a:off x="1523270" y="2200206"/>
            <a:ext cx="4528209" cy="8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Colonnes principales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Texte : contenu du tweet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Sentiment : Label Binaire ( + ou - )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Autres colonnes: Date, Utilisateur etc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24D1528-1384-C4EB-A96A-ADE4C2BD8B4F}"/>
              </a:ext>
            </a:extLst>
          </p:cNvPr>
          <p:cNvSpPr/>
          <p:nvPr/>
        </p:nvSpPr>
        <p:spPr>
          <a:xfrm>
            <a:off x="1295788" y="3685614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8" name="Google Shape;659;p38">
            <a:extLst>
              <a:ext uri="{FF2B5EF4-FFF2-40B4-BE49-F238E27FC236}">
                <a16:creationId xmlns:a16="http://schemas.microsoft.com/office/drawing/2014/main" id="{018DB362-D193-E776-625D-9E96F9D8B57C}"/>
              </a:ext>
            </a:extLst>
          </p:cNvPr>
          <p:cNvSpPr txBox="1">
            <a:spLocks/>
          </p:cNvSpPr>
          <p:nvPr/>
        </p:nvSpPr>
        <p:spPr>
          <a:xfrm>
            <a:off x="1523270" y="3539765"/>
            <a:ext cx="4446015" cy="8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Préparation des données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Division du jeu de données:</a:t>
            </a:r>
          </a:p>
          <a:p>
            <a:pPr marL="285750" lvl="0" indent="-285750">
              <a:buFontTx/>
              <a:buChar char="-"/>
            </a:pPr>
            <a:r>
              <a:rPr lang="fr-FR" dirty="0"/>
              <a:t>Train / Validation / Test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CEF1FC7E-C8B0-3BFB-F135-D7B8B775F9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63631"/>
                  </p:ext>
                </p:extLst>
              </p:nvPr>
            </p:nvGraphicFramePr>
            <p:xfrm>
              <a:off x="6828683" y="2379208"/>
              <a:ext cx="1185387" cy="739496"/>
            </p:xfrm>
            <a:graphic>
              <a:graphicData uri="http://schemas.microsoft.com/office/powerpoint/2016/slidezoom">
                <pslz:sldZm>
                  <pslz:sldZmObj sldId="433" cId="1221007077">
                    <pslz:zmPr id="{B5CB78E9-F712-40AF-A095-C96714921824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5387" cy="7394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EF1FC7E-C8B0-3BFB-F135-D7B8B775F9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8683" y="2379208"/>
                <a:ext cx="1185387" cy="7394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6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32">
            <a:extLst>
              <a:ext uri="{FF2B5EF4-FFF2-40B4-BE49-F238E27FC236}">
                <a16:creationId xmlns:a16="http://schemas.microsoft.com/office/drawing/2014/main" id="{1C6D6F9E-8DC2-B213-331E-BFDF58F45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04. </a:t>
            </a:r>
            <a:r>
              <a:rPr lang="fr-FR" sz="2800" dirty="0"/>
              <a:t>Elaboration des modèles</a:t>
            </a:r>
            <a:endParaRPr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48E561-E445-E5E0-72A7-FCDC92F82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6</a:t>
            </a:fld>
            <a:r>
              <a:rPr lang="fr-FR" dirty="0"/>
              <a:t>/26</a:t>
            </a:r>
          </a:p>
        </p:txBody>
      </p: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530D909-24D1-7867-8919-7B9D185D26FB}"/>
              </a:ext>
            </a:extLst>
          </p:cNvPr>
          <p:cNvGrpSpPr/>
          <p:nvPr/>
        </p:nvGrpSpPr>
        <p:grpSpPr>
          <a:xfrm>
            <a:off x="7692810" y="171898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C723A97D-DB24-2541-4C29-F4C0A37285A6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0DF62469-8893-3060-4737-EC37C2DB1670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9371E9DC-17F1-D775-1505-8AAC850B8B19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469A600-7FA8-4395-C70F-45FC9173F96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5CF5963A-C11D-6B9A-603B-985F416F77F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3E9B3984-BB36-5C46-F3E0-3BEC8F9D0E7B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397E9004-A873-6221-6BC6-71692CB1DF0C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939B1EDB-DBB2-80E3-14C3-9B0CE5705DD2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EA93FF49-B20F-B8EC-21F6-6FEFD27DA60E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E99AA430-07CD-D388-FBD4-AA77492277CF}"/>
              </a:ext>
            </a:extLst>
          </p:cNvPr>
          <p:cNvSpPr/>
          <p:nvPr/>
        </p:nvSpPr>
        <p:spPr>
          <a:xfrm>
            <a:off x="1291333" y="115268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59;p38">
            <a:extLst>
              <a:ext uri="{FF2B5EF4-FFF2-40B4-BE49-F238E27FC236}">
                <a16:creationId xmlns:a16="http://schemas.microsoft.com/office/drawing/2014/main" id="{4C315BE5-7AED-9BE1-0DC2-C3073E8E672F}"/>
              </a:ext>
            </a:extLst>
          </p:cNvPr>
          <p:cNvSpPr txBox="1">
            <a:spLocks/>
          </p:cNvSpPr>
          <p:nvPr/>
        </p:nvSpPr>
        <p:spPr>
          <a:xfrm>
            <a:off x="1556036" y="1002778"/>
            <a:ext cx="1510800" cy="43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Méthodologie</a:t>
            </a:r>
            <a:endParaRPr lang="fr-FR" dirty="0"/>
          </a:p>
        </p:txBody>
      </p:sp>
      <p:pic>
        <p:nvPicPr>
          <p:cNvPr id="3" name="Image 2" descr="Une image contenant capture d’écran, Caractère coloré, Rectangle, carré&#10;&#10;Description générée automatiquement">
            <a:extLst>
              <a:ext uri="{FF2B5EF4-FFF2-40B4-BE49-F238E27FC236}">
                <a16:creationId xmlns:a16="http://schemas.microsoft.com/office/drawing/2014/main" id="{7E0631FF-32B5-BA1F-E0AD-609223CF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34" y="1865316"/>
            <a:ext cx="755596" cy="755596"/>
          </a:xfrm>
          <a:prstGeom prst="rect">
            <a:avLst/>
          </a:prstGeom>
        </p:spPr>
      </p:pic>
      <p:grpSp>
        <p:nvGrpSpPr>
          <p:cNvPr id="12" name="Group 67">
            <a:extLst>
              <a:ext uri="{FF2B5EF4-FFF2-40B4-BE49-F238E27FC236}">
                <a16:creationId xmlns:a16="http://schemas.microsoft.com/office/drawing/2014/main" id="{E53C496D-C40D-0BD3-2861-AE93142DD5CD}"/>
              </a:ext>
            </a:extLst>
          </p:cNvPr>
          <p:cNvGrpSpPr/>
          <p:nvPr/>
        </p:nvGrpSpPr>
        <p:grpSpPr>
          <a:xfrm>
            <a:off x="948791" y="3059957"/>
            <a:ext cx="1635432" cy="967438"/>
            <a:chOff x="1130189" y="4149080"/>
            <a:chExt cx="1603778" cy="592519"/>
          </a:xfrm>
        </p:grpSpPr>
        <p:sp>
          <p:nvSpPr>
            <p:cNvPr id="13" name="TextBox 2322">
              <a:extLst>
                <a:ext uri="{FF2B5EF4-FFF2-40B4-BE49-F238E27FC236}">
                  <a16:creationId xmlns:a16="http://schemas.microsoft.com/office/drawing/2014/main" id="{BC9B0F0B-D75F-E7F4-8803-AE323E02FCA9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19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Préparation</a:t>
              </a:r>
              <a:b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</a:br>
              <a: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des données</a:t>
              </a:r>
              <a:endParaRPr lang="ko-KR" altLang="en-US" sz="1000" b="1" dirty="0">
                <a:solidFill>
                  <a:srgbClr val="0070C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14" name="TextBox 2323">
              <a:extLst>
                <a:ext uri="{FF2B5EF4-FFF2-40B4-BE49-F238E27FC236}">
                  <a16:creationId xmlns:a16="http://schemas.microsoft.com/office/drawing/2014/main" id="{D13BF301-205B-7C04-C9E8-B90984078D18}"/>
                </a:ext>
              </a:extLst>
            </p:cNvPr>
            <p:cNvSpPr txBox="1"/>
            <p:nvPr/>
          </p:nvSpPr>
          <p:spPr>
            <a:xfrm>
              <a:off x="1130189" y="4402296"/>
              <a:ext cx="1603777" cy="339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Nettoyage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Lemmatisation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Stemmatisation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16" name="Group 67">
            <a:extLst>
              <a:ext uri="{FF2B5EF4-FFF2-40B4-BE49-F238E27FC236}">
                <a16:creationId xmlns:a16="http://schemas.microsoft.com/office/drawing/2014/main" id="{3AD2A8E8-3244-3E51-9BF8-C999279AC516}"/>
              </a:ext>
            </a:extLst>
          </p:cNvPr>
          <p:cNvGrpSpPr/>
          <p:nvPr/>
        </p:nvGrpSpPr>
        <p:grpSpPr>
          <a:xfrm>
            <a:off x="3019976" y="3063726"/>
            <a:ext cx="1299847" cy="1122337"/>
            <a:chOff x="1130189" y="4149080"/>
            <a:chExt cx="1603778" cy="522212"/>
          </a:xfrm>
        </p:grpSpPr>
        <p:sp>
          <p:nvSpPr>
            <p:cNvPr id="18" name="TextBox 2322">
              <a:extLst>
                <a:ext uri="{FF2B5EF4-FFF2-40B4-BE49-F238E27FC236}">
                  <a16:creationId xmlns:a16="http://schemas.microsoft.com/office/drawing/2014/main" id="{35082CE9-2CED-C2E5-E2E3-6F05A970DA23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18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accent2">
                      <a:lumMod val="5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Représentation des données</a:t>
              </a:r>
              <a:endParaRPr lang="ko-KR" altLang="en-US" sz="1000" b="1" dirty="0">
                <a:solidFill>
                  <a:schemeClr val="accent2">
                    <a:lumMod val="50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19" name="TextBox 2323">
              <a:extLst>
                <a:ext uri="{FF2B5EF4-FFF2-40B4-BE49-F238E27FC236}">
                  <a16:creationId xmlns:a16="http://schemas.microsoft.com/office/drawing/2014/main" id="{CEE70B23-F1CE-B3ED-3BEF-BB37F0397E87}"/>
                </a:ext>
              </a:extLst>
            </p:cNvPr>
            <p:cNvSpPr txBox="1"/>
            <p:nvPr/>
          </p:nvSpPr>
          <p:spPr>
            <a:xfrm>
              <a:off x="1130189" y="4341920"/>
              <a:ext cx="1523461" cy="32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Comparaison des version du texte et des embeddings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20" name="Group 67">
            <a:extLst>
              <a:ext uri="{FF2B5EF4-FFF2-40B4-BE49-F238E27FC236}">
                <a16:creationId xmlns:a16="http://schemas.microsoft.com/office/drawing/2014/main" id="{23EBB3A6-A397-E050-A1CE-175E9FDBB8E0}"/>
              </a:ext>
            </a:extLst>
          </p:cNvPr>
          <p:cNvGrpSpPr/>
          <p:nvPr/>
        </p:nvGrpSpPr>
        <p:grpSpPr>
          <a:xfrm>
            <a:off x="4743451" y="3072953"/>
            <a:ext cx="1517916" cy="1098171"/>
            <a:chOff x="1130189" y="4149080"/>
            <a:chExt cx="1603778" cy="516949"/>
          </a:xfrm>
        </p:grpSpPr>
        <p:sp>
          <p:nvSpPr>
            <p:cNvPr id="21" name="TextBox 2322">
              <a:extLst>
                <a:ext uri="{FF2B5EF4-FFF2-40B4-BE49-F238E27FC236}">
                  <a16:creationId xmlns:a16="http://schemas.microsoft.com/office/drawing/2014/main" id="{6E2F45D1-85E1-D366-7DA4-7234F0F3FF5D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18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8585FF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Construction</a:t>
              </a:r>
              <a:br>
                <a:rPr lang="en-US" altLang="ko-KR" sz="1000" b="1" dirty="0">
                  <a:solidFill>
                    <a:srgbClr val="8585FF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</a:br>
              <a:r>
                <a:rPr lang="en-US" altLang="ko-KR" sz="1000" b="1" dirty="0">
                  <a:solidFill>
                    <a:srgbClr val="8585FF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des modèles</a:t>
              </a:r>
              <a:endParaRPr lang="ko-KR" altLang="en-US" sz="1000" b="1" dirty="0">
                <a:solidFill>
                  <a:srgbClr val="8585FF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22" name="TextBox 2323">
              <a:extLst>
                <a:ext uri="{FF2B5EF4-FFF2-40B4-BE49-F238E27FC236}">
                  <a16:creationId xmlns:a16="http://schemas.microsoft.com/office/drawing/2014/main" id="{846A9779-7F58-1112-2867-90BEA22358AF}"/>
                </a:ext>
              </a:extLst>
            </p:cNvPr>
            <p:cNvSpPr txBox="1"/>
            <p:nvPr/>
          </p:nvSpPr>
          <p:spPr>
            <a:xfrm>
              <a:off x="1143601" y="4336657"/>
              <a:ext cx="1590365" cy="32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Modèles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de Machine Learning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et de Deep Learning</a:t>
              </a:r>
            </a:p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23" name="Group 67">
            <a:extLst>
              <a:ext uri="{FF2B5EF4-FFF2-40B4-BE49-F238E27FC236}">
                <a16:creationId xmlns:a16="http://schemas.microsoft.com/office/drawing/2014/main" id="{BF06E672-3BD5-0358-5371-406137362362}"/>
              </a:ext>
            </a:extLst>
          </p:cNvPr>
          <p:cNvGrpSpPr/>
          <p:nvPr/>
        </p:nvGrpSpPr>
        <p:grpSpPr>
          <a:xfrm>
            <a:off x="6595440" y="3059957"/>
            <a:ext cx="1560405" cy="1081865"/>
            <a:chOff x="1130189" y="4149080"/>
            <a:chExt cx="1603778" cy="383789"/>
          </a:xfrm>
        </p:grpSpPr>
        <p:sp>
          <p:nvSpPr>
            <p:cNvPr id="24" name="TextBox 2322">
              <a:extLst>
                <a:ext uri="{FF2B5EF4-FFF2-40B4-BE49-F238E27FC236}">
                  <a16:creationId xmlns:a16="http://schemas.microsoft.com/office/drawing/2014/main" id="{F05EC45F-7379-6294-EC02-93DAECF3442D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18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FF330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Comparaison des résultats</a:t>
              </a:r>
              <a:endParaRPr lang="ko-KR" altLang="en-US" sz="1000" b="1" dirty="0">
                <a:solidFill>
                  <a:srgbClr val="FF330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25" name="TextBox 2323">
              <a:extLst>
                <a:ext uri="{FF2B5EF4-FFF2-40B4-BE49-F238E27FC236}">
                  <a16:creationId xmlns:a16="http://schemas.microsoft.com/office/drawing/2014/main" id="{90FC257D-F711-CC41-AE6A-4431749A4EE1}"/>
                </a:ext>
              </a:extLst>
            </p:cNvPr>
            <p:cNvSpPr txBox="1"/>
            <p:nvPr/>
          </p:nvSpPr>
          <p:spPr>
            <a:xfrm>
              <a:off x="1130190" y="4281748"/>
              <a:ext cx="1523461" cy="25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cs typeface="Arial" pitchFamily="34" charset="0"/>
                </a:rPr>
                <a:t>Utilisation</a:t>
              </a:r>
              <a:br>
                <a:rPr lang="fr-F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cs typeface="Arial" pitchFamily="34" charset="0"/>
                </a:rPr>
              </a:br>
              <a:r>
                <a:rPr lang="fr-F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cs typeface="Arial" pitchFamily="34" charset="0"/>
                </a:rPr>
                <a:t>de métriques classiques et du Buzz Score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pic>
        <p:nvPicPr>
          <p:cNvPr id="26" name="Image 25" descr="Une image contenant cercle, dessin humoristique&#10;&#10;Description générée automatiquement">
            <a:extLst>
              <a:ext uri="{FF2B5EF4-FFF2-40B4-BE49-F238E27FC236}">
                <a16:creationId xmlns:a16="http://schemas.microsoft.com/office/drawing/2014/main" id="{112BFC7E-AEF7-C88B-2E69-FD143840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59" y="1808769"/>
            <a:ext cx="967277" cy="967277"/>
          </a:xfrm>
          <a:prstGeom prst="rect">
            <a:avLst/>
          </a:prstGeom>
        </p:spPr>
      </p:pic>
      <p:pic>
        <p:nvPicPr>
          <p:cNvPr id="4" name="Image 3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DEE154B1-F158-69D8-6EE6-6F79258EB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000" y="1824455"/>
            <a:ext cx="821400" cy="821400"/>
          </a:xfrm>
          <a:prstGeom prst="rect">
            <a:avLst/>
          </a:prstGeom>
        </p:spPr>
      </p:pic>
      <p:pic>
        <p:nvPicPr>
          <p:cNvPr id="15" name="Image 14" descr="Une image contenant Graphique, capture d’écran, graphisme, conception&#10;&#10;Description générée automatiquement">
            <a:extLst>
              <a:ext uri="{FF2B5EF4-FFF2-40B4-BE49-F238E27FC236}">
                <a16:creationId xmlns:a16="http://schemas.microsoft.com/office/drawing/2014/main" id="{49CC292B-832A-3086-D205-465E0A133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897" y="1822257"/>
            <a:ext cx="749493" cy="749493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A0C27E5-F82A-A7BE-FCD3-F129E187BFBF}"/>
              </a:ext>
            </a:extLst>
          </p:cNvPr>
          <p:cNvCxnSpPr/>
          <p:nvPr/>
        </p:nvCxnSpPr>
        <p:spPr>
          <a:xfrm>
            <a:off x="2434856" y="2207204"/>
            <a:ext cx="520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0C8D2E6-3B43-5BB8-18B1-85F93B8FD09E}"/>
              </a:ext>
            </a:extLst>
          </p:cNvPr>
          <p:cNvCxnSpPr/>
          <p:nvPr/>
        </p:nvCxnSpPr>
        <p:spPr>
          <a:xfrm>
            <a:off x="6172740" y="2207204"/>
            <a:ext cx="520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62B46DF-19A9-A172-D1DA-FC9FF2F9FAC4}"/>
              </a:ext>
            </a:extLst>
          </p:cNvPr>
          <p:cNvCxnSpPr/>
          <p:nvPr/>
        </p:nvCxnSpPr>
        <p:spPr>
          <a:xfrm>
            <a:off x="4319823" y="2207204"/>
            <a:ext cx="520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43C513-A530-1F7E-2747-E1A12599D10D}"/>
              </a:ext>
            </a:extLst>
          </p:cNvPr>
          <p:cNvSpPr/>
          <p:nvPr/>
        </p:nvSpPr>
        <p:spPr>
          <a:xfrm>
            <a:off x="1160752" y="1637180"/>
            <a:ext cx="1195960" cy="2447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94225C-9E62-2EAC-9862-0FD342402559}"/>
              </a:ext>
            </a:extLst>
          </p:cNvPr>
          <p:cNvSpPr/>
          <p:nvPr/>
        </p:nvSpPr>
        <p:spPr>
          <a:xfrm>
            <a:off x="3081112" y="1808769"/>
            <a:ext cx="1195960" cy="2447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74348B-E7EC-F86C-56AC-55F56BDA9070}"/>
              </a:ext>
            </a:extLst>
          </p:cNvPr>
          <p:cNvSpPr/>
          <p:nvPr/>
        </p:nvSpPr>
        <p:spPr>
          <a:xfrm>
            <a:off x="4881027" y="1736616"/>
            <a:ext cx="1247470" cy="2374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03A5B9-FD10-06F2-EC47-234961BF232F}"/>
              </a:ext>
            </a:extLst>
          </p:cNvPr>
          <p:cNvSpPr/>
          <p:nvPr/>
        </p:nvSpPr>
        <p:spPr>
          <a:xfrm>
            <a:off x="6787288" y="1723762"/>
            <a:ext cx="1195960" cy="2447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>
          <a:extLst>
            <a:ext uri="{FF2B5EF4-FFF2-40B4-BE49-F238E27FC236}">
              <a16:creationId xmlns:a16="http://schemas.microsoft.com/office/drawing/2014/main" id="{646AC7B4-F068-DAEA-4A28-C687E885D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32">
            <a:extLst>
              <a:ext uri="{FF2B5EF4-FFF2-40B4-BE49-F238E27FC236}">
                <a16:creationId xmlns:a16="http://schemas.microsoft.com/office/drawing/2014/main" id="{801B13C9-B45B-E0FC-D02A-32311A80F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04. </a:t>
            </a:r>
            <a:r>
              <a:rPr lang="fr-FR" sz="2800" dirty="0"/>
              <a:t>Elaboration des modèles</a:t>
            </a:r>
            <a:endParaRPr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984885-10A2-0776-4899-921BAAA54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7</a:t>
            </a:fld>
            <a:r>
              <a:rPr lang="fr-FR" dirty="0"/>
              <a:t>/26</a:t>
            </a:r>
          </a:p>
        </p:txBody>
      </p:sp>
      <p:grpSp>
        <p:nvGrpSpPr>
          <p:cNvPr id="36" name="Google Shape;1154;p50">
            <a:extLst>
              <a:ext uri="{FF2B5EF4-FFF2-40B4-BE49-F238E27FC236}">
                <a16:creationId xmlns:a16="http://schemas.microsoft.com/office/drawing/2014/main" id="{23C9C684-04DB-D829-2E35-20EE93C8D2FC}"/>
              </a:ext>
            </a:extLst>
          </p:cNvPr>
          <p:cNvGrpSpPr/>
          <p:nvPr/>
        </p:nvGrpSpPr>
        <p:grpSpPr>
          <a:xfrm>
            <a:off x="7692810" y="171898"/>
            <a:ext cx="345052" cy="345021"/>
            <a:chOff x="4246593" y="503852"/>
            <a:chExt cx="902056" cy="901976"/>
          </a:xfrm>
        </p:grpSpPr>
        <p:grpSp>
          <p:nvGrpSpPr>
            <p:cNvPr id="37" name="Google Shape;1155;p50">
              <a:extLst>
                <a:ext uri="{FF2B5EF4-FFF2-40B4-BE49-F238E27FC236}">
                  <a16:creationId xmlns:a16="http://schemas.microsoft.com/office/drawing/2014/main" id="{86F71FEF-109A-3715-8583-559CF8FBBB10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44" name="Google Shape;1156;p50">
                <a:extLst>
                  <a:ext uri="{FF2B5EF4-FFF2-40B4-BE49-F238E27FC236}">
                    <a16:creationId xmlns:a16="http://schemas.microsoft.com/office/drawing/2014/main" id="{16F0F9CC-DD56-8A35-5741-4F0FB6C321FE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57;p50">
                <a:extLst>
                  <a:ext uri="{FF2B5EF4-FFF2-40B4-BE49-F238E27FC236}">
                    <a16:creationId xmlns:a16="http://schemas.microsoft.com/office/drawing/2014/main" id="{C30C639A-E729-A29A-50E3-E2F8D6FFEE26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1158;p50">
              <a:extLst>
                <a:ext uri="{FF2B5EF4-FFF2-40B4-BE49-F238E27FC236}">
                  <a16:creationId xmlns:a16="http://schemas.microsoft.com/office/drawing/2014/main" id="{E28A4DD1-D331-37C8-2760-73E1CE31F2AC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59;p50">
              <a:extLst>
                <a:ext uri="{FF2B5EF4-FFF2-40B4-BE49-F238E27FC236}">
                  <a16:creationId xmlns:a16="http://schemas.microsoft.com/office/drawing/2014/main" id="{6E9BB706-CBBA-3116-ABA2-0BCDA2C14030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1160;p50">
              <a:extLst>
                <a:ext uri="{FF2B5EF4-FFF2-40B4-BE49-F238E27FC236}">
                  <a16:creationId xmlns:a16="http://schemas.microsoft.com/office/drawing/2014/main" id="{516095A6-3D40-662A-E918-16087BD972AD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41" name="Google Shape;1161;p50">
                <a:extLst>
                  <a:ext uri="{FF2B5EF4-FFF2-40B4-BE49-F238E27FC236}">
                    <a16:creationId xmlns:a16="http://schemas.microsoft.com/office/drawing/2014/main" id="{2C0B008C-9466-D68D-A582-751AD7A18625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162;p50">
                <a:extLst>
                  <a:ext uri="{FF2B5EF4-FFF2-40B4-BE49-F238E27FC236}">
                    <a16:creationId xmlns:a16="http://schemas.microsoft.com/office/drawing/2014/main" id="{8299E391-4FDD-3FAE-2212-F13514A1046D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163;p50">
                <a:extLst>
                  <a:ext uri="{FF2B5EF4-FFF2-40B4-BE49-F238E27FC236}">
                    <a16:creationId xmlns:a16="http://schemas.microsoft.com/office/drawing/2014/main" id="{C76F185A-140B-FAD4-0FC0-143B13F10FD2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42419210-0822-0C31-EAF5-294F2A991EDE}"/>
              </a:ext>
            </a:extLst>
          </p:cNvPr>
          <p:cNvSpPr/>
          <p:nvPr/>
        </p:nvSpPr>
        <p:spPr>
          <a:xfrm>
            <a:off x="1291333" y="114941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59;p38">
            <a:extLst>
              <a:ext uri="{FF2B5EF4-FFF2-40B4-BE49-F238E27FC236}">
                <a16:creationId xmlns:a16="http://schemas.microsoft.com/office/drawing/2014/main" id="{2D7E32DB-ED2E-5796-39AB-485A10CC6F56}"/>
              </a:ext>
            </a:extLst>
          </p:cNvPr>
          <p:cNvSpPr txBox="1">
            <a:spLocks/>
          </p:cNvSpPr>
          <p:nvPr/>
        </p:nvSpPr>
        <p:spPr>
          <a:xfrm>
            <a:off x="1556035" y="999509"/>
            <a:ext cx="4138794" cy="43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Comparaison des approches et modèles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B5FBEC41-EC77-7ADB-D2FF-0ED583891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3061"/>
              </p:ext>
            </p:extLst>
          </p:nvPr>
        </p:nvGraphicFramePr>
        <p:xfrm>
          <a:off x="1411478" y="1488953"/>
          <a:ext cx="7043359" cy="29452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0456">
                  <a:extLst>
                    <a:ext uri="{9D8B030D-6E8A-4147-A177-3AD203B41FA5}">
                      <a16:colId xmlns:a16="http://schemas.microsoft.com/office/drawing/2014/main" val="1404995938"/>
                    </a:ext>
                  </a:extLst>
                </a:gridCol>
                <a:gridCol w="3478781">
                  <a:extLst>
                    <a:ext uri="{9D8B030D-6E8A-4147-A177-3AD203B41FA5}">
                      <a16:colId xmlns:a16="http://schemas.microsoft.com/office/drawing/2014/main" val="4088861979"/>
                    </a:ext>
                  </a:extLst>
                </a:gridCol>
                <a:gridCol w="2064122">
                  <a:extLst>
                    <a:ext uri="{9D8B030D-6E8A-4147-A177-3AD203B41FA5}">
                      <a16:colId xmlns:a16="http://schemas.microsoft.com/office/drawing/2014/main" val="2770988592"/>
                    </a:ext>
                  </a:extLst>
                </a:gridCol>
              </a:tblGrid>
              <a:tr h="334396">
                <a:tc>
                  <a:txBody>
                    <a:bodyPr/>
                    <a:lstStyle/>
                    <a:p>
                      <a:r>
                        <a:rPr lang="fr-FR" b="1" dirty="0"/>
                        <a:t>Approche</a:t>
                      </a:r>
                      <a:endParaRPr lang="fr-FR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Comparaisons</a:t>
                      </a:r>
                      <a:endParaRPr lang="fr-FR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Résumé</a:t>
                      </a:r>
                      <a:endParaRPr lang="fr-FR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8741"/>
                  </a:ext>
                </a:extLst>
              </a:tr>
              <a:tr h="840256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Inter" panose="020B0604020202020204" charset="0"/>
                          <a:ea typeface="Inter" panose="020B0604020202020204" charset="0"/>
                        </a:rPr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- Versions du texte: brut, lemmatisé, stemmatisé. </a:t>
                      </a:r>
                      <a:b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</a:br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- Vectorisations : BoW, TF-IDF, n-grams. </a:t>
                      </a:r>
                      <a:b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</a:br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- Modèles : NB, RL, RF, XGBoost,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>
                          <a:latin typeface="Inter" panose="020B0604020202020204" charset="0"/>
                          <a:ea typeface="Inter" panose="020B0604020202020204" charset="0"/>
                        </a:rPr>
                        <a:t>Comparaison des versions</a:t>
                      </a:r>
                    </a:p>
                    <a:p>
                      <a:r>
                        <a:rPr lang="fr-FR" sz="1050" dirty="0">
                          <a:latin typeface="Inter" panose="020B0604020202020204" charset="0"/>
                          <a:ea typeface="Inter" panose="020B0604020202020204" charset="0"/>
                        </a:rPr>
                        <a:t>de texte, vectorisations</a:t>
                      </a:r>
                    </a:p>
                    <a:p>
                      <a:r>
                        <a:rPr lang="fr-FR" sz="1050" dirty="0">
                          <a:latin typeface="Inter" panose="020B0604020202020204" charset="0"/>
                          <a:ea typeface="Inter" panose="020B0604020202020204" charset="0"/>
                        </a:rPr>
                        <a:t>et modèles classiques.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477182"/>
                  </a:ext>
                </a:extLst>
              </a:tr>
              <a:tr h="885281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Inter" panose="020B0604020202020204" charset="0"/>
                          <a:ea typeface="Inter" panose="020B0604020202020204" charset="0"/>
                        </a:rPr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- Word Embeddings : Word2Vec, Glove, USE, FastText et ELMo. </a:t>
                      </a:r>
                      <a:b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</a:br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- Modèles : Dense, LSTM, LSTM Bidirectionnel.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Approche basée sur des embeddings avancés et réseaux neuronaux récurrents.</a:t>
                      </a:r>
                      <a:endParaRPr lang="fr-FR" sz="105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010294"/>
                  </a:ext>
                </a:extLst>
              </a:tr>
              <a:tr h="885281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fr-FR" sz="1100" dirty="0">
                          <a:latin typeface="Inter" panose="020B0604020202020204" charset="0"/>
                          <a:ea typeface="Inter" panose="020B0604020202020204" charset="0"/>
                        </a:rPr>
                        <a:t>Pipeline Hugging Face (RoBERTa)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fr-FR" sz="1100" dirty="0"/>
                        <a:t>Embeddings BERT + LSTM Bidirectionnel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fr-FR" sz="1100" dirty="0"/>
                        <a:t>BERT Fine-Tuning (PyTorch)</a:t>
                      </a:r>
                      <a:endParaRPr lang="fr-FR" sz="11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Tests des modèles RoBERTa et BERT fine-tuning pour l'analyse avancée.</a:t>
                      </a:r>
                      <a:endParaRPr lang="fr-FR" sz="105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57910"/>
                  </a:ext>
                </a:extLst>
              </a:tr>
            </a:tbl>
          </a:graphicData>
        </a:graphic>
      </p:graphicFrame>
      <p:pic>
        <p:nvPicPr>
          <p:cNvPr id="11" name="Image 10" descr="Une image contenant Graphique, cercle, logo, Police&#10;&#10;Description générée automatiquement">
            <a:extLst>
              <a:ext uri="{FF2B5EF4-FFF2-40B4-BE49-F238E27FC236}">
                <a16:creationId xmlns:a16="http://schemas.microsoft.com/office/drawing/2014/main" id="{078FAEA5-4F9F-D612-DCF8-2DBE0B11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57" y="3908668"/>
            <a:ext cx="235323" cy="235323"/>
          </a:xfrm>
          <a:prstGeom prst="rect">
            <a:avLst/>
          </a:prstGeom>
        </p:spPr>
      </p:pic>
      <p:pic>
        <p:nvPicPr>
          <p:cNvPr id="30" name="Image 29" descr="Une image contenant Graphique, symbole, clipart, logo&#10;&#10;Description générée automatiquement">
            <a:extLst>
              <a:ext uri="{FF2B5EF4-FFF2-40B4-BE49-F238E27FC236}">
                <a16:creationId xmlns:a16="http://schemas.microsoft.com/office/drawing/2014/main" id="{CECA7E44-D13A-8553-90EB-0B4DB156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11" y="2117431"/>
            <a:ext cx="267152" cy="267152"/>
          </a:xfrm>
          <a:prstGeom prst="rect">
            <a:avLst/>
          </a:prstGeom>
        </p:spPr>
      </p:pic>
      <p:pic>
        <p:nvPicPr>
          <p:cNvPr id="32" name="Image 31" descr="Une image contenant Graphique, clipart, graphisme, illustration&#10;&#10;Description générée automatiquement">
            <a:extLst>
              <a:ext uri="{FF2B5EF4-FFF2-40B4-BE49-F238E27FC236}">
                <a16:creationId xmlns:a16="http://schemas.microsoft.com/office/drawing/2014/main" id="{E2443B5A-CF2C-1AF0-B4B6-8C57C06E2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611" y="2890804"/>
            <a:ext cx="316006" cy="31600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5CE5A1-6BD5-5D5B-2FD6-411310F2FCD5}"/>
              </a:ext>
            </a:extLst>
          </p:cNvPr>
          <p:cNvSpPr/>
          <p:nvPr/>
        </p:nvSpPr>
        <p:spPr>
          <a:xfrm>
            <a:off x="1411479" y="1488953"/>
            <a:ext cx="7043358" cy="326124"/>
          </a:xfrm>
          <a:prstGeom prst="rect">
            <a:avLst/>
          </a:prstGeom>
          <a:solidFill>
            <a:srgbClr val="6E6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672D5D-6D46-6770-CB0B-23BE77EDC02C}"/>
              </a:ext>
            </a:extLst>
          </p:cNvPr>
          <p:cNvSpPr/>
          <p:nvPr/>
        </p:nvSpPr>
        <p:spPr>
          <a:xfrm>
            <a:off x="1411477" y="1844250"/>
            <a:ext cx="7043358" cy="811543"/>
          </a:xfrm>
          <a:prstGeom prst="rect">
            <a:avLst/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E28B2-A004-EA3D-424E-39B06CBAB08C}"/>
              </a:ext>
            </a:extLst>
          </p:cNvPr>
          <p:cNvSpPr/>
          <p:nvPr/>
        </p:nvSpPr>
        <p:spPr>
          <a:xfrm>
            <a:off x="1411477" y="3555575"/>
            <a:ext cx="7043358" cy="864358"/>
          </a:xfrm>
          <a:prstGeom prst="rect">
            <a:avLst/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9DE56A-7A1C-C29A-3E1B-FDBEEEE7A8BE}"/>
              </a:ext>
            </a:extLst>
          </p:cNvPr>
          <p:cNvSpPr/>
          <p:nvPr/>
        </p:nvSpPr>
        <p:spPr>
          <a:xfrm>
            <a:off x="1411477" y="2664602"/>
            <a:ext cx="7043358" cy="864358"/>
          </a:xfrm>
          <a:prstGeom prst="rect">
            <a:avLst/>
          </a:prstGeom>
          <a:solidFill>
            <a:srgbClr val="EB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5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A8026445-1700-69F1-14CA-94D7B4F1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68" y="1683389"/>
            <a:ext cx="3898930" cy="232869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219B12-23D2-971A-AB2E-DAE084D9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8</a:t>
            </a:fld>
            <a:r>
              <a:rPr lang="fr-FR" dirty="0"/>
              <a:t>/26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D21EA0-0C52-60D5-57AE-F6C2496991BF}"/>
              </a:ext>
            </a:extLst>
          </p:cNvPr>
          <p:cNvSpPr/>
          <p:nvPr/>
        </p:nvSpPr>
        <p:spPr>
          <a:xfrm>
            <a:off x="1295788" y="1221371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8C6BE7C5-140D-5C77-6291-2959C280AB00}"/>
              </a:ext>
            </a:extLst>
          </p:cNvPr>
          <p:cNvSpPr txBox="1">
            <a:spLocks/>
          </p:cNvSpPr>
          <p:nvPr/>
        </p:nvSpPr>
        <p:spPr>
          <a:xfrm>
            <a:off x="1554959" y="1067484"/>
            <a:ext cx="6515392" cy="38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Approche Machine Learning</a:t>
            </a:r>
          </a:p>
          <a:p>
            <a:pPr marL="0" lvl="0" indent="0"/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9" name="Google Shape;658;p38">
            <a:extLst>
              <a:ext uri="{FF2B5EF4-FFF2-40B4-BE49-F238E27FC236}">
                <a16:creationId xmlns:a16="http://schemas.microsoft.com/office/drawing/2014/main" id="{DCC61630-320B-9AD4-5560-E701BB92A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05. </a:t>
            </a:r>
            <a:r>
              <a:rPr lang="fr-FR" sz="2800" dirty="0"/>
              <a:t>Résultats et comparaison</a:t>
            </a:r>
            <a:endParaRPr sz="2800" dirty="0"/>
          </a:p>
        </p:txBody>
      </p:sp>
      <p:pic>
        <p:nvPicPr>
          <p:cNvPr id="27" name="Image 2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915D571-235E-CFE6-0C1B-98F810B6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173" y="1436565"/>
            <a:ext cx="3898925" cy="2911856"/>
          </a:xfrm>
          <a:prstGeom prst="rect">
            <a:avLst/>
          </a:prstGeom>
        </p:spPr>
      </p:pic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D3F0060D-4DBD-7E72-E776-E92351E4B31E}"/>
              </a:ext>
            </a:extLst>
          </p:cNvPr>
          <p:cNvSpPr txBox="1">
            <a:spLocks/>
          </p:cNvSpPr>
          <p:nvPr/>
        </p:nvSpPr>
        <p:spPr>
          <a:xfrm>
            <a:off x="1614173" y="1564776"/>
            <a:ext cx="3240215" cy="132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sz="1200" dirty="0"/>
              <a:t>Version du texte : Stémmatisé</a:t>
            </a:r>
          </a:p>
          <a:p>
            <a:pPr marL="285750" lvl="0" indent="-285750">
              <a:buFontTx/>
              <a:buChar char="-"/>
            </a:pPr>
            <a:endParaRPr lang="fr-FR" sz="1200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Vectorisation du texte : BoW</a:t>
            </a:r>
          </a:p>
          <a:p>
            <a:pPr marL="285750" lvl="0" indent="-285750">
              <a:buFontTx/>
              <a:buChar char="-"/>
            </a:pPr>
            <a:endParaRPr lang="fr-FR" sz="1200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Modèle : XGBoost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5A2179A0-3E6B-46E6-879E-1681BAA8B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168" y="1436565"/>
            <a:ext cx="3898930" cy="291185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4B1C005-022D-5783-E1AC-EE1E69748345}"/>
              </a:ext>
            </a:extLst>
          </p:cNvPr>
          <p:cNvSpPr/>
          <p:nvPr/>
        </p:nvSpPr>
        <p:spPr>
          <a:xfrm>
            <a:off x="3677771" y="2070847"/>
            <a:ext cx="420220" cy="218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83EBC5-C192-0887-4D46-EA009D074B77}"/>
              </a:ext>
            </a:extLst>
          </p:cNvPr>
          <p:cNvSpPr/>
          <p:nvPr/>
        </p:nvSpPr>
        <p:spPr>
          <a:xfrm>
            <a:off x="2633382" y="2486025"/>
            <a:ext cx="708211" cy="218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3B66D-E1EC-074C-0E6D-785B7CA5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135DC-7513-3D94-584E-39619E44B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9</a:t>
            </a:fld>
            <a:r>
              <a:rPr lang="fr-FR" dirty="0"/>
              <a:t>/26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DB73D72-0D79-86D3-52F5-61C42BA665D5}"/>
              </a:ext>
            </a:extLst>
          </p:cNvPr>
          <p:cNvSpPr/>
          <p:nvPr/>
        </p:nvSpPr>
        <p:spPr>
          <a:xfrm>
            <a:off x="1295788" y="1221371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B8594688-CA63-8D19-A053-C8DA685984E5}"/>
              </a:ext>
            </a:extLst>
          </p:cNvPr>
          <p:cNvSpPr txBox="1">
            <a:spLocks/>
          </p:cNvSpPr>
          <p:nvPr/>
        </p:nvSpPr>
        <p:spPr>
          <a:xfrm>
            <a:off x="1554959" y="1067484"/>
            <a:ext cx="6515392" cy="38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Approche Deep Learning</a:t>
            </a:r>
          </a:p>
          <a:p>
            <a:pPr marL="0" lvl="0" indent="0"/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9" name="Google Shape;658;p38">
            <a:extLst>
              <a:ext uri="{FF2B5EF4-FFF2-40B4-BE49-F238E27FC236}">
                <a16:creationId xmlns:a16="http://schemas.microsoft.com/office/drawing/2014/main" id="{90E323C4-8FC1-CB4A-2AA6-E8E8127CE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05. </a:t>
            </a:r>
            <a:r>
              <a:rPr lang="fr-FR" sz="2800" dirty="0"/>
              <a:t>Résultats et comparaison</a:t>
            </a:r>
            <a:endParaRPr sz="2800" dirty="0"/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D67BB6FF-109D-69B9-B31E-021394895DCA}"/>
              </a:ext>
            </a:extLst>
          </p:cNvPr>
          <p:cNvSpPr txBox="1">
            <a:spLocks/>
          </p:cNvSpPr>
          <p:nvPr/>
        </p:nvSpPr>
        <p:spPr>
          <a:xfrm>
            <a:off x="1614173" y="1564776"/>
            <a:ext cx="3240215" cy="132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fr-FR" sz="1200" dirty="0"/>
              <a:t>Version du texte : Stémmatisé</a:t>
            </a:r>
          </a:p>
          <a:p>
            <a:pPr marL="285750" lvl="0" indent="-285750">
              <a:buFontTx/>
              <a:buChar char="-"/>
            </a:pPr>
            <a:endParaRPr lang="fr-FR" sz="1200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Word Embedding : Word2Vec</a:t>
            </a:r>
          </a:p>
          <a:p>
            <a:pPr marL="285750" lvl="0" indent="-285750">
              <a:buFontTx/>
              <a:buChar char="-"/>
            </a:pPr>
            <a:endParaRPr lang="fr-FR" sz="1200" dirty="0"/>
          </a:p>
          <a:p>
            <a:pPr marL="285750" lvl="0" indent="-285750">
              <a:buFontTx/>
              <a:buChar char="-"/>
            </a:pPr>
            <a:r>
              <a:rPr lang="fr-FR" sz="1200" dirty="0"/>
              <a:t>Modèle : Keras LSTM Bidirectionnel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DDF031-F029-E653-A225-4B1EACDCAB47}"/>
              </a:ext>
            </a:extLst>
          </p:cNvPr>
          <p:cNvSpPr/>
          <p:nvPr/>
        </p:nvSpPr>
        <p:spPr>
          <a:xfrm>
            <a:off x="3319026" y="2079815"/>
            <a:ext cx="856285" cy="218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769BC-536C-CA38-AD0F-C3FADE886E38}"/>
              </a:ext>
            </a:extLst>
          </p:cNvPr>
          <p:cNvSpPr/>
          <p:nvPr/>
        </p:nvSpPr>
        <p:spPr>
          <a:xfrm>
            <a:off x="2618816" y="2462505"/>
            <a:ext cx="1927132" cy="218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A49360B9-FBF4-07E8-726D-1C480704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44" y="1897128"/>
            <a:ext cx="3653656" cy="2178888"/>
          </a:xfrm>
          <a:prstGeom prst="rect">
            <a:avLst/>
          </a:prstGeom>
        </p:spPr>
      </p:pic>
      <p:pic>
        <p:nvPicPr>
          <p:cNvPr id="11" name="Image 1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2030E9B-E14E-3123-C026-9B7BFDEC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98" y="1364805"/>
            <a:ext cx="3898927" cy="2911857"/>
          </a:xfrm>
          <a:prstGeom prst="rect">
            <a:avLst/>
          </a:prstGeom>
        </p:spPr>
      </p:pic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9DBEF5D-F57E-387F-7039-FF368E93A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508" y="1364804"/>
            <a:ext cx="3898930" cy="29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13205</TotalTime>
  <Words>1054</Words>
  <Application>Microsoft Office PowerPoint</Application>
  <PresentationFormat>Affichage à l'écran (16:9)</PresentationFormat>
  <Paragraphs>196</Paragraphs>
  <Slides>31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Calibri</vt:lpstr>
      <vt:lpstr>Bebas Neue</vt:lpstr>
      <vt:lpstr>Arial</vt:lpstr>
      <vt:lpstr>Inter</vt:lpstr>
      <vt:lpstr>Passion One</vt:lpstr>
      <vt:lpstr>Darker Grotesque SemiBold</vt:lpstr>
      <vt:lpstr>Data Analysis and Statistics - 4th grade by Slidesgo</vt:lpstr>
      <vt:lpstr>AI Engineer Soutenance 7</vt:lpstr>
      <vt:lpstr>Sommaire</vt:lpstr>
      <vt:lpstr>01. Contexte et Objectifs</vt:lpstr>
      <vt:lpstr>02. Problématique</vt:lpstr>
      <vt:lpstr>03. Le jeu de données </vt:lpstr>
      <vt:lpstr>04. Elaboration des modèles</vt:lpstr>
      <vt:lpstr>04. Elaboration des modèles</vt:lpstr>
      <vt:lpstr>05. Résultats et comparaison</vt:lpstr>
      <vt:lpstr>05. Résultats et comparaison</vt:lpstr>
      <vt:lpstr>05. Résultats et comparaison</vt:lpstr>
      <vt:lpstr>06. Suivi avec MLOps </vt:lpstr>
      <vt:lpstr>GitHub / Actions</vt:lpstr>
      <vt:lpstr>Versioning / Github Actions</vt:lpstr>
      <vt:lpstr>MLFLow</vt:lpstr>
      <vt:lpstr>06. Suivi avec MLOps </vt:lpstr>
      <vt:lpstr>07. Déploiement et suivi en production </vt:lpstr>
      <vt:lpstr>Tests unitaires : POSTMAN</vt:lpstr>
      <vt:lpstr>Tests unitaires : Pytest et Allure Report</vt:lpstr>
      <vt:lpstr>07. Déploiement et suivi en production </vt:lpstr>
      <vt:lpstr>Docker Desktop : container et images</vt:lpstr>
      <vt:lpstr>07. Déploiement et suivi en production </vt:lpstr>
      <vt:lpstr>Heroku</vt:lpstr>
      <vt:lpstr>Azure Insights – vue d’ensemble</vt:lpstr>
      <vt:lpstr>07. Déploiement et suivi en production </vt:lpstr>
      <vt:lpstr>07. Déploiement et suivi en production </vt:lpstr>
      <vt:lpstr>08.  Conclusion et perspectives</vt:lpstr>
      <vt:lpstr>08.  Conclusion et perspectives</vt:lpstr>
      <vt:lpstr>Merci pour votre écoute</vt:lpstr>
      <vt:lpstr>Perspective d’amélioration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 Soutenance 1</dc:title>
  <dc:creator>Mr Samy</dc:creator>
  <cp:lastModifiedBy>BENJALLEB Samy</cp:lastModifiedBy>
  <cp:revision>100</cp:revision>
  <dcterms:modified xsi:type="dcterms:W3CDTF">2024-12-24T00:16:55Z</dcterms:modified>
</cp:coreProperties>
</file>